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50" r:id="rId4"/>
    <p:sldMasterId id="2147483719" r:id="rId5"/>
    <p:sldMasterId id="2147483702" r:id="rId6"/>
    <p:sldMasterId id="2147483704" r:id="rId7"/>
  </p:sldMasterIdLst>
  <p:notesMasterIdLst>
    <p:notesMasterId r:id="rId23"/>
  </p:notesMasterIdLst>
  <p:sldIdLst>
    <p:sldId id="448" r:id="rId8"/>
    <p:sldId id="421" r:id="rId9"/>
    <p:sldId id="337" r:id="rId10"/>
    <p:sldId id="434" r:id="rId11"/>
    <p:sldId id="433" r:id="rId12"/>
    <p:sldId id="609" r:id="rId13"/>
    <p:sldId id="380" r:id="rId14"/>
    <p:sldId id="442" r:id="rId15"/>
    <p:sldId id="610" r:id="rId16"/>
    <p:sldId id="440" r:id="rId17"/>
    <p:sldId id="432" r:id="rId18"/>
    <p:sldId id="429" r:id="rId19"/>
    <p:sldId id="422" r:id="rId20"/>
    <p:sldId id="615" r:id="rId21"/>
    <p:sldId id="310" r:id="rId22"/>
  </p:sldIdLst>
  <p:sldSz cx="12192000" cy="6858000"/>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6DAC89-B644-61D7-5560-811713186174}" name="Sarah Paxton" initials="SP" userId="S::spaxton@wandlelearningpartnership.org.uk::2df68680-0ec5-4347-a5b4-6b217d65efa5" providerId="AD"/>
  <p188:author id="{D751B489-D472-24FA-D0F2-3845651BDF90}" name="Charlotte Raby" initials="CR" userId="3ce8dd4a77e46e4f" providerId="Windows Live"/>
  <p188:author id="{CE07B5FA-50CB-BF89-AFFB-5559C5452DA1}" name="Duffy Parry" initials="DP" userId="Anonymous_Duffy Parr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otte Raby" initials="CR" lastIdx="5" clrIdx="0"/>
  <p:cmAuthor id="2" name="Duffy Parry" initials="D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F76"/>
    <a:srgbClr val="DC3C64"/>
    <a:srgbClr val="EF7E32"/>
    <a:srgbClr val="EE7E30"/>
    <a:srgbClr val="ED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E186C-EBA7-E4A4-3AD8-B01600B6C04C}" v="32" dt="2023-09-12T11:43:05.981"/>
    <p1510:client id="{121A3F59-A4E3-5DD8-CAEA-93B75D0B3B8C}" v="49" dt="2023-08-15T15:26:59.542"/>
    <p1510:client id="{24C48922-2871-AD7A-3056-FEA7D0EBE340}" v="2" dt="2023-08-16T09:43:09.905"/>
    <p1510:client id="{CB8B7A89-1D7B-EB82-3F1A-6623F41B997E}" v="1" dt="2023-09-19T14:44:14.134"/>
    <p1510:client id="{4F0B5700-751A-4E5F-A367-C98A89511541}" v="2" dt="2023-08-15T15:17:29.493"/>
    <p1510:client id="{F8C8509C-7F63-488C-8BFA-EDA0D271B6E7}" v="46" dt="2023-08-16T09:45:55.511"/>
    <p1510:client id="{987A0E32-1164-29F9-F3E8-6F800BDABE1F}" v="2" dt="2023-09-12T10:03:29.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78" autoAdjust="0"/>
  </p:normalViewPr>
  <p:slideViewPr>
    <p:cSldViewPr snapToGrid="0">
      <p:cViewPr varScale="1">
        <p:scale>
          <a:sx n="45" d="100"/>
          <a:sy n="45" d="100"/>
        </p:scale>
        <p:origin x="167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axton" userId="S::spaxton@wandlelearningpartnership.org.uk::2df68680-0ec5-4347-a5b4-6b217d65efa5" providerId="AD" clId="Web-{987A0E32-1164-29F9-F3E8-6F800BDABE1F}"/>
    <pc:docChg chg="modSld">
      <pc:chgData name="Sarah Paxton" userId="S::spaxton@wandlelearningpartnership.org.uk::2df68680-0ec5-4347-a5b4-6b217d65efa5" providerId="AD" clId="Web-{987A0E32-1164-29F9-F3E8-6F800BDABE1F}" dt="2023-09-12T10:03:29.292" v="1" actId="1076"/>
      <pc:docMkLst>
        <pc:docMk/>
      </pc:docMkLst>
      <pc:sldChg chg="modSp">
        <pc:chgData name="Sarah Paxton" userId="S::spaxton@wandlelearningpartnership.org.uk::2df68680-0ec5-4347-a5b4-6b217d65efa5" providerId="AD" clId="Web-{987A0E32-1164-29F9-F3E8-6F800BDABE1F}" dt="2023-09-12T10:03:29.292" v="1" actId="1076"/>
        <pc:sldMkLst>
          <pc:docMk/>
          <pc:sldMk cId="1408549451" sldId="422"/>
        </pc:sldMkLst>
        <pc:picChg chg="mod">
          <ac:chgData name="Sarah Paxton" userId="S::spaxton@wandlelearningpartnership.org.uk::2df68680-0ec5-4347-a5b4-6b217d65efa5" providerId="AD" clId="Web-{987A0E32-1164-29F9-F3E8-6F800BDABE1F}" dt="2023-09-12T10:03:29.292" v="1" actId="1076"/>
          <ac:picMkLst>
            <pc:docMk/>
            <pc:sldMk cId="1408549451" sldId="422"/>
            <ac:picMk id="2" creationId="{EF00527E-38C5-DABC-6CF4-357FEDD559E0}"/>
          </ac:picMkLst>
        </pc:picChg>
      </pc:sldChg>
      <pc:sldChg chg="addCm">
        <pc:chgData name="Sarah Paxton" userId="S::spaxton@wandlelearningpartnership.org.uk::2df68680-0ec5-4347-a5b4-6b217d65efa5" providerId="AD" clId="Web-{987A0E32-1164-29F9-F3E8-6F800BDABE1F}" dt="2023-09-12T10:02:35.634" v="0"/>
        <pc:sldMkLst>
          <pc:docMk/>
          <pc:sldMk cId="4006647635" sldId="614"/>
        </pc:sldMkLst>
        <pc:extLst>
          <p:ext xmlns:p="http://schemas.openxmlformats.org/presentationml/2006/main" uri="{D6D511B9-2390-475A-947B-AFAB55BFBCF1}">
            <pc226:cmChg xmlns:pc226="http://schemas.microsoft.com/office/powerpoint/2022/06/main/command" xmlns="" chg="add">
              <pc226:chgData name="Sarah Paxton" userId="S::spaxton@wandlelearningpartnership.org.uk::2df68680-0ec5-4347-a5b4-6b217d65efa5" providerId="AD" clId="Web-{987A0E32-1164-29F9-F3E8-6F800BDABE1F}" dt="2023-09-12T10:02:35.634" v="0"/>
              <pc2:cmMkLst xmlns:pc2="http://schemas.microsoft.com/office/powerpoint/2019/9/main/command">
                <pc:docMk/>
                <pc:sldMk cId="4006647635" sldId="614"/>
                <pc2:cmMk id="{8210FE1D-60C4-476A-9157-917CA592765F}"/>
              </pc2:cmMkLst>
            </pc226:cmChg>
          </p:ext>
        </pc:extLst>
      </pc:sldChg>
    </pc:docChg>
  </pc:docChgLst>
  <pc:docChgLst>
    <pc:chgData name="David Huryn" userId="S::dhuryn@wandlelearningpartnership.org.uk::69ffbc97-a5fc-4cf1-97bf-453f29ec87e1" providerId="AD" clId="Web-{01FE186C-EBA7-E4A4-3AD8-B01600B6C04C}"/>
    <pc:docChg chg="modSld">
      <pc:chgData name="David Huryn" userId="S::dhuryn@wandlelearningpartnership.org.uk::69ffbc97-a5fc-4cf1-97bf-453f29ec87e1" providerId="AD" clId="Web-{01FE186C-EBA7-E4A4-3AD8-B01600B6C04C}" dt="2023-09-12T11:43:02.856" v="15" actId="1076"/>
      <pc:docMkLst>
        <pc:docMk/>
      </pc:docMkLst>
      <pc:sldChg chg="addSp delSp modSp addAnim">
        <pc:chgData name="David Huryn" userId="S::dhuryn@wandlelearningpartnership.org.uk::69ffbc97-a5fc-4cf1-97bf-453f29ec87e1" providerId="AD" clId="Web-{01FE186C-EBA7-E4A4-3AD8-B01600B6C04C}" dt="2023-09-12T11:43:02.856" v="15" actId="1076"/>
        <pc:sldMkLst>
          <pc:docMk/>
          <pc:sldMk cId="4006647635" sldId="614"/>
        </pc:sldMkLst>
        <pc:spChg chg="add del">
          <ac:chgData name="David Huryn" userId="S::dhuryn@wandlelearningpartnership.org.uk::69ffbc97-a5fc-4cf1-97bf-453f29ec87e1" providerId="AD" clId="Web-{01FE186C-EBA7-E4A4-3AD8-B01600B6C04C}" dt="2023-09-12T10:27:15.549" v="9"/>
          <ac:spMkLst>
            <pc:docMk/>
            <pc:sldMk cId="4006647635" sldId="614"/>
            <ac:spMk id="5" creationId="{C00A978F-3F47-8609-538D-DC73F15EB58D}"/>
          </ac:spMkLst>
        </pc:spChg>
        <pc:picChg chg="add mod">
          <ac:chgData name="David Huryn" userId="S::dhuryn@wandlelearningpartnership.org.uk::69ffbc97-a5fc-4cf1-97bf-453f29ec87e1" providerId="AD" clId="Web-{01FE186C-EBA7-E4A4-3AD8-B01600B6C04C}" dt="2023-09-12T11:43:02.856" v="15" actId="1076"/>
          <ac:picMkLst>
            <pc:docMk/>
            <pc:sldMk cId="4006647635" sldId="614"/>
            <ac:picMk id="4" creationId="{BD23A6E3-E238-3846-CF76-A03D9F76B69B}"/>
          </ac:picMkLst>
        </pc:picChg>
        <pc:picChg chg="del mod">
          <ac:chgData name="David Huryn" userId="S::dhuryn@wandlelearningpartnership.org.uk::69ffbc97-a5fc-4cf1-97bf-453f29ec87e1" providerId="AD" clId="Web-{01FE186C-EBA7-E4A4-3AD8-B01600B6C04C}" dt="2023-09-12T10:27:23.799" v="12"/>
          <ac:picMkLst>
            <pc:docMk/>
            <pc:sldMk cId="4006647635" sldId="614"/>
            <ac:picMk id="8" creationId="{B163FE74-4BC6-92EF-7C05-BDAA6B24503A}"/>
          </ac:picMkLst>
        </pc:picChg>
      </pc:sldChg>
    </pc:docChg>
  </pc:docChgLst>
  <pc:docChgLst>
    <pc:chgData name="David Huryn" userId="S::dhuryn@wandlelearningpartnership.org.uk::69ffbc97-a5fc-4cf1-97bf-453f29ec87e1" providerId="AD" clId="Web-{CB8B7A89-1D7B-EB82-3F1A-6623F41B997E}"/>
    <pc:docChg chg="sldOrd">
      <pc:chgData name="David Huryn" userId="S::dhuryn@wandlelearningpartnership.org.uk::69ffbc97-a5fc-4cf1-97bf-453f29ec87e1" providerId="AD" clId="Web-{CB8B7A89-1D7B-EB82-3F1A-6623F41B997E}" dt="2023-09-19T14:44:14.134" v="0"/>
      <pc:docMkLst>
        <pc:docMk/>
      </pc:docMkLst>
      <pc:sldChg chg="ord">
        <pc:chgData name="David Huryn" userId="S::dhuryn@wandlelearningpartnership.org.uk::69ffbc97-a5fc-4cf1-97bf-453f29ec87e1" providerId="AD" clId="Web-{CB8B7A89-1D7B-EB82-3F1A-6623F41B997E}" dt="2023-09-19T14:44:14.134" v="0"/>
        <pc:sldMkLst>
          <pc:docMk/>
          <pc:sldMk cId="3765306440" sldId="4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96AF1521-527F-9A4A-B206-9C642680D718}"/>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A5C551B8-6B7A-B445-8A47-DCE3FB8E68C8}"/>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Calibri" panose="020F0502020204030204" pitchFamily="34" charset="0"/>
              </a:rPr>
              <a:t>Click to edit Master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extLst>
      <p:ext uri="{BB962C8B-B14F-4D97-AF65-F5344CB8AC3E}">
        <p14:creationId xmlns:p14="http://schemas.microsoft.com/office/powerpoint/2010/main" val="331968543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ollins.co.uk/pages/little-wandle-at-hom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 typeface="Arial,Sans-Serif"/>
              <a:buNone/>
              <a:tabLst/>
              <a:defRPr/>
            </a:pPr>
            <a:r>
              <a:rPr lang="en-GB" b="1">
                <a:latin typeface="Calibri"/>
                <a:cs typeface="Calibri"/>
              </a:rPr>
              <a:t>Slide purpose:</a:t>
            </a:r>
          </a:p>
          <a:p>
            <a:pPr marL="171450" marR="0" indent="-171450" algn="l" defTabSz="914400" rtl="0" eaLnBrk="0" fontAlgn="base" latinLnBrk="0" hangingPunct="0">
              <a:lnSpc>
                <a:spcPct val="100000"/>
              </a:lnSpc>
              <a:spcBef>
                <a:spcPct val="0"/>
              </a:spcBef>
              <a:spcAft>
                <a:spcPct val="0"/>
              </a:spcAft>
              <a:buClrTx/>
              <a:buSzTx/>
              <a:buFont typeface="Arial,Sans-Serif"/>
              <a:buChar char="•"/>
              <a:tabLst/>
              <a:defRPr/>
            </a:pPr>
            <a:r>
              <a:rPr lang="en-GB" b="0">
                <a:latin typeface="Calibri"/>
                <a:cs typeface="Calibri"/>
              </a:rPr>
              <a:t>To give a simple definition of phonics</a:t>
            </a:r>
            <a:endParaRPr lang="en-US" b="0">
              <a:latin typeface="Calibri"/>
              <a:cs typeface="Calibri"/>
            </a:endParaRPr>
          </a:p>
          <a:p>
            <a:pPr marL="171450" indent="-171450">
              <a:buFont typeface="Arial,Sans-Serif"/>
              <a:buChar char="•"/>
            </a:pPr>
            <a:endParaRPr lang="en-GB"/>
          </a:p>
          <a:p>
            <a:pPr marL="0" indent="0">
              <a:buFont typeface="Arial,Sans-Serif"/>
              <a:buNone/>
            </a:pPr>
            <a:r>
              <a:rPr lang="en-GB" b="1">
                <a:latin typeface="Calibri"/>
                <a:cs typeface="Calibri"/>
              </a:rPr>
              <a:t>Suggested script:</a:t>
            </a:r>
            <a:endParaRPr lang="en-US">
              <a:latin typeface="Calibri"/>
              <a:cs typeface="Calibri"/>
            </a:endParaRPr>
          </a:p>
          <a:p>
            <a:pPr marL="171450" indent="-171450">
              <a:buFont typeface="Arial,Sans-Serif"/>
              <a:buChar char="•"/>
            </a:pPr>
            <a:r>
              <a:rPr lang="en-US" i="0">
                <a:latin typeface="Calibri"/>
                <a:cs typeface="Calibri"/>
              </a:rPr>
              <a:t>Read the slide.</a:t>
            </a:r>
          </a:p>
          <a:p>
            <a:pPr marL="171450" indent="-171450">
              <a:buFont typeface="Arial,Sans-Serif"/>
              <a:buChar char="•"/>
            </a:pPr>
            <a:r>
              <a:rPr lang="en-US" i="1">
                <a:latin typeface="Calibri"/>
                <a:cs typeface="Calibri"/>
              </a:rPr>
              <a:t>It sounds complicated but it really isn’t! </a:t>
            </a:r>
            <a:endParaRPr lang="en-US">
              <a:latin typeface="Calibri"/>
              <a:cs typeface="Calibri"/>
            </a:endParaRPr>
          </a:p>
          <a:p>
            <a:pPr marL="171450" indent="-171450">
              <a:buFont typeface="Arial,Sans-Serif"/>
              <a:buChar char="•"/>
            </a:pPr>
            <a:r>
              <a:rPr lang="en-US" i="1">
                <a:latin typeface="Calibri"/>
                <a:cs typeface="Calibri"/>
              </a:rPr>
              <a:t>Let's review some of the important words that will help you understand phonics ...</a:t>
            </a:r>
            <a:endParaRPr lang="en-US">
              <a:latin typeface="Calibri"/>
              <a:cs typeface="Calibri"/>
            </a:endParaRPr>
          </a:p>
        </p:txBody>
      </p:sp>
    </p:spTree>
    <p:extLst>
      <p:ext uri="{BB962C8B-B14F-4D97-AF65-F5344CB8AC3E}">
        <p14:creationId xmlns:p14="http://schemas.microsoft.com/office/powerpoint/2010/main" val="2395797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introduce</a:t>
            </a:r>
            <a:r>
              <a:rPr lang="en-GB">
                <a:latin typeface="Calibri"/>
                <a:cs typeface="Calibri"/>
              </a:rPr>
              <a:t> the values of</a:t>
            </a:r>
            <a:r>
              <a:rPr lang="en-GB" baseline="0">
                <a:latin typeface="Calibri"/>
                <a:cs typeface="Calibri"/>
              </a:rPr>
              <a:t> </a:t>
            </a:r>
            <a:r>
              <a:rPr lang="en-GB">
                <a:latin typeface="Calibri"/>
                <a:cs typeface="Calibri"/>
              </a:rPr>
              <a:t>reading at home</a:t>
            </a:r>
            <a:endParaRPr lang="en-US"/>
          </a:p>
          <a:p>
            <a:pPr marL="171450" indent="-171450">
              <a:buFont typeface="Arial"/>
              <a:buChar char="•"/>
            </a:pPr>
            <a:endParaRPr lang="en-GB" b="1">
              <a:latin typeface="Calibri"/>
              <a:cs typeface="Calibri"/>
            </a:endParaRPr>
          </a:p>
          <a:p>
            <a:pPr marL="0" indent="0">
              <a:buFont typeface="Arial"/>
              <a:buNone/>
            </a:pPr>
            <a:r>
              <a:rPr lang="en-GB" b="1">
                <a:latin typeface="Calibri"/>
                <a:cs typeface="Calibri"/>
              </a:rPr>
              <a:t>Suggested script:</a:t>
            </a:r>
            <a:endParaRPr lang="en-GB" b="0" i="1">
              <a:latin typeface="Calibri"/>
              <a:ea typeface="Calibri"/>
              <a:cs typeface="Calibri"/>
            </a:endParaRPr>
          </a:p>
          <a:p>
            <a:pPr marL="171450" indent="-171450">
              <a:buFont typeface="Arial"/>
              <a:buChar char="•"/>
            </a:pPr>
            <a:r>
              <a:rPr lang="en-GB" i="1">
                <a:latin typeface="Calibri"/>
                <a:ea typeface="Calibri"/>
                <a:cs typeface="Calibri"/>
              </a:rPr>
              <a:t>You play a crucial part in your child's reading and the most important thing you can do is read with them. </a:t>
            </a:r>
          </a:p>
          <a:p>
            <a:pPr marL="171450" indent="-171450">
              <a:buFont typeface="Arial"/>
              <a:buChar char="•"/>
            </a:pPr>
            <a:r>
              <a:rPr lang="en-GB" i="0">
                <a:latin typeface="Calibri"/>
                <a:ea typeface="Calibri"/>
                <a:cs typeface="Calibri"/>
              </a:rPr>
              <a:t>Read the slide.</a:t>
            </a:r>
          </a:p>
          <a:p>
            <a:pPr marL="171450" indent="-171450">
              <a:buFont typeface="Arial"/>
              <a:buChar char="•"/>
            </a:pPr>
            <a:r>
              <a:rPr lang="en-GB" i="1">
                <a:latin typeface="Calibri"/>
                <a:ea typeface="Calibri"/>
                <a:cs typeface="Calibri"/>
              </a:rPr>
              <a:t>Celebrate child’s success at school.</a:t>
            </a:r>
          </a:p>
          <a:p>
            <a:pPr marL="171450" indent="-171450">
              <a:buFont typeface="Arial"/>
              <a:buChar char="•"/>
            </a:pPr>
            <a:r>
              <a:rPr lang="en-GB" i="1">
                <a:latin typeface="Calibri"/>
                <a:ea typeface="Calibri"/>
                <a:cs typeface="Calibri"/>
              </a:rPr>
              <a:t>Make time for reading at home!  </a:t>
            </a:r>
            <a:endParaRPr lang="en-GB" i="1">
              <a:ea typeface="Calibri"/>
            </a:endParaRPr>
          </a:p>
        </p:txBody>
      </p:sp>
    </p:spTree>
    <p:extLst>
      <p:ext uri="{BB962C8B-B14F-4D97-AF65-F5344CB8AC3E}">
        <p14:creationId xmlns:p14="http://schemas.microsoft.com/office/powerpoint/2010/main" val="3269180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a:latin typeface="Calibri"/>
                <a:cs typeface="Calibri"/>
              </a:rPr>
              <a:t>To provide guidance on reading the decodable</a:t>
            </a:r>
            <a:r>
              <a:rPr lang="en-GB" baseline="0">
                <a:latin typeface="Calibri"/>
                <a:cs typeface="Calibri"/>
              </a:rPr>
              <a:t> reader at home</a:t>
            </a:r>
            <a:endParaRPr lang="en-US"/>
          </a:p>
          <a:p>
            <a:endParaRPr lang="en-GB">
              <a:latin typeface="Calibri"/>
              <a:cs typeface="Calibri"/>
            </a:endParaRPr>
          </a:p>
          <a:p>
            <a:pPr marL="0" indent="0">
              <a:buFont typeface="Arial" charset="0"/>
              <a:buNone/>
            </a:pPr>
            <a:r>
              <a:rPr lang="en-GB" b="1">
                <a:latin typeface="Calibri"/>
                <a:cs typeface="Calibri"/>
              </a:rPr>
              <a:t>Suggested script:</a:t>
            </a:r>
          </a:p>
          <a:p>
            <a:pPr marL="171450" indent="-171450">
              <a:buFont typeface="Arial"/>
              <a:buChar char="•"/>
            </a:pPr>
            <a:r>
              <a:rPr lang="en-GB" i="1">
                <a:latin typeface="Calibri"/>
                <a:cs typeface="Calibri"/>
              </a:rPr>
              <a:t>Your child will bring home their phonics book, matched to their reading ability, which they will have already read in school.</a:t>
            </a:r>
            <a:endParaRPr lang="en-GB" i="1">
              <a:cs typeface="Calibri"/>
            </a:endParaRPr>
          </a:p>
          <a:p>
            <a:pPr marL="171450" indent="-171450">
              <a:buFont typeface="Arial"/>
              <a:buChar char="•"/>
            </a:pPr>
            <a:r>
              <a:rPr lang="en-GB" i="1">
                <a:latin typeface="Calibri"/>
                <a:cs typeface="Calibri"/>
              </a:rPr>
              <a:t>The purpose of this book is to practise their fluency.</a:t>
            </a:r>
          </a:p>
          <a:p>
            <a:pPr marL="171450" indent="-171450">
              <a:buFont typeface="Arial"/>
              <a:buChar char="•"/>
            </a:pPr>
            <a:r>
              <a:rPr lang="en-US" i="1">
                <a:latin typeface="Calibri"/>
                <a:cs typeface="Calibri"/>
              </a:rPr>
              <a:t>If your child is finding a word hard to read, encourage them to sound and blend.</a:t>
            </a:r>
          </a:p>
        </p:txBody>
      </p:sp>
    </p:spTree>
    <p:extLst>
      <p:ext uri="{BB962C8B-B14F-4D97-AF65-F5344CB8AC3E}">
        <p14:creationId xmlns:p14="http://schemas.microsoft.com/office/powerpoint/2010/main" val="334059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a:latin typeface="Calibri"/>
                <a:cs typeface="Calibri"/>
              </a:rPr>
              <a:t>To provide guidance on reading the shared book at home</a:t>
            </a:r>
            <a:endParaRPr lang="en-US" b="0">
              <a:latin typeface="Calibri" panose="020F0502020204030204" pitchFamily="34" charset="0"/>
              <a:cs typeface="Calibri" panose="020F0502020204030204" pitchFamily="34" charset="0"/>
            </a:endParaRPr>
          </a:p>
          <a:p>
            <a:pPr marL="0" indent="0">
              <a:buFont typeface="Arial"/>
              <a:buNone/>
            </a:pPr>
            <a:endParaRPr lang="en-GB" b="0">
              <a:latin typeface="Calibri" panose="020F0502020204030204" pitchFamily="34" charset="0"/>
              <a:cs typeface="Calibri" panose="020F0502020204030204" pitchFamily="34" charset="0"/>
            </a:endParaRPr>
          </a:p>
          <a:p>
            <a:pPr marL="0" indent="0">
              <a:buFont typeface="Arial"/>
              <a:buNone/>
            </a:pPr>
            <a:r>
              <a:rPr lang="en-GB" b="1">
                <a:latin typeface="Calibri"/>
                <a:cs typeface="Calibri"/>
              </a:rPr>
              <a:t>Suggested script:</a:t>
            </a:r>
            <a:endParaRPr lang="en-GB" b="1"/>
          </a:p>
          <a:p>
            <a:pPr marL="171450" indent="-171450">
              <a:buFont typeface="Arial"/>
              <a:buChar char="•"/>
            </a:pPr>
            <a:r>
              <a:rPr lang="en-GB" i="1">
                <a:latin typeface="Calibri"/>
                <a:cs typeface="Calibri"/>
              </a:rPr>
              <a:t>Reading to your child daily can open a variety of doors to your child's education, imagination</a:t>
            </a:r>
            <a:r>
              <a:rPr lang="en-GB" i="1" baseline="0">
                <a:latin typeface="Calibri"/>
                <a:cs typeface="Calibri"/>
              </a:rPr>
              <a:t> and</a:t>
            </a:r>
            <a:r>
              <a:rPr lang="en-GB" i="1">
                <a:latin typeface="Calibri"/>
                <a:cs typeface="Calibri"/>
              </a:rPr>
              <a:t> well-being.</a:t>
            </a:r>
          </a:p>
          <a:p>
            <a:pPr marL="171450" indent="-171450">
              <a:buFont typeface="Arial"/>
              <a:buChar char="•"/>
            </a:pPr>
            <a:r>
              <a:rPr lang="en-GB" i="0">
                <a:latin typeface="Calibri"/>
                <a:cs typeface="Calibri"/>
              </a:rPr>
              <a:t>Read the slide.</a:t>
            </a:r>
            <a:endParaRPr lang="en-GB" i="0"/>
          </a:p>
          <a:p>
            <a:pPr marL="171450" indent="-171450">
              <a:buFont typeface="Arial"/>
              <a:buChar char="•"/>
            </a:pPr>
            <a:r>
              <a:rPr lang="en-GB" i="1">
                <a:latin typeface="Calibri"/>
                <a:cs typeface="Calibri"/>
              </a:rPr>
              <a:t>As a school, we also prioritise reading to the children daily to encourage the love of reading.</a:t>
            </a:r>
          </a:p>
        </p:txBody>
      </p:sp>
    </p:spTree>
    <p:extLst>
      <p:ext uri="{BB962C8B-B14F-4D97-AF65-F5344CB8AC3E}">
        <p14:creationId xmlns:p14="http://schemas.microsoft.com/office/powerpoint/2010/main" val="249333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dirty="0">
                <a:latin typeface="Calibri"/>
                <a:cs typeface="Calibri"/>
              </a:rPr>
              <a:t>Guidance on supporting</a:t>
            </a:r>
            <a:r>
              <a:rPr lang="en-GB" baseline="0" dirty="0">
                <a:latin typeface="Calibri"/>
                <a:cs typeface="Calibri"/>
              </a:rPr>
              <a:t> phonics learning</a:t>
            </a:r>
            <a:r>
              <a:rPr lang="en-GB" dirty="0">
                <a:latin typeface="Calibri"/>
                <a:cs typeface="Calibri"/>
              </a:rPr>
              <a:t> at home</a:t>
            </a:r>
            <a:endParaRPr lang="en-US" dirty="0"/>
          </a:p>
          <a:p>
            <a:endParaRPr lang="en-GB" dirty="0">
              <a:latin typeface="Calibri"/>
              <a:cs typeface="Calibri"/>
            </a:endParaRPr>
          </a:p>
          <a:p>
            <a:pPr marL="0" indent="0">
              <a:buFont typeface="Arial" charset="0"/>
              <a:buNone/>
            </a:pPr>
            <a:r>
              <a:rPr lang="en-GB" b="1" dirty="0">
                <a:latin typeface="Calibri"/>
                <a:cs typeface="Calibri"/>
              </a:rPr>
              <a:t>Suggested script:</a:t>
            </a:r>
            <a:endParaRPr lang="en-GB" dirty="0">
              <a:latin typeface="Calibri"/>
              <a:cs typeface="Calibri"/>
            </a:endParaRPr>
          </a:p>
          <a:p>
            <a:pPr marL="171450" indent="-171450">
              <a:buFont typeface="Arial"/>
              <a:buChar char="•"/>
            </a:pPr>
            <a:r>
              <a:rPr lang="en-US" i="1" dirty="0">
                <a:latin typeface="Calibri"/>
                <a:cs typeface="Calibri"/>
              </a:rPr>
              <a:t>It is really important that you pronounce the sounds correctly at home if you are supporting your child. </a:t>
            </a:r>
          </a:p>
          <a:p>
            <a:pPr marL="171450" indent="-171450">
              <a:buFont typeface="Arial"/>
              <a:buChar char="•"/>
            </a:pPr>
            <a:r>
              <a:rPr lang="en-US" i="1" dirty="0">
                <a:latin typeface="Calibri"/>
                <a:cs typeface="Calibri"/>
              </a:rPr>
              <a:t>These videos are on the website for you to refer to and if you are unsure, please ask your child’s teacher.</a:t>
            </a:r>
            <a:endParaRPr lang="en-US" dirty="0">
              <a:cs typeface="Calibri"/>
            </a:endParaRPr>
          </a:p>
          <a:p>
            <a:pPr marL="171450" indent="-171450">
              <a:buFont typeface="Arial"/>
              <a:buChar char="•"/>
            </a:pPr>
            <a:r>
              <a:rPr lang="en-US" i="0" dirty="0">
                <a:latin typeface="Calibri"/>
                <a:cs typeface="Calibri"/>
              </a:rPr>
              <a:t>Show the parents where to access the videos on the website and play them.</a:t>
            </a:r>
            <a:r>
              <a:rPr lang="en-US" i="0" baseline="0" dirty="0">
                <a:latin typeface="Calibri"/>
                <a:cs typeface="Calibri"/>
              </a:rPr>
              <a:t> </a:t>
            </a:r>
            <a:r>
              <a:rPr lang="en-US" i="0" dirty="0">
                <a:latin typeface="Calibri"/>
                <a:cs typeface="Calibri"/>
                <a:hlinkClick r:id="rId3"/>
              </a:rPr>
              <a:t>https://www.littlewandlelettersandsounds.org.uk/resources/for-parents/</a:t>
            </a:r>
            <a:r>
              <a:rPr lang="en-US" i="0" dirty="0">
                <a:latin typeface="Calibri"/>
                <a:cs typeface="Calibri"/>
              </a:rPr>
              <a:t> </a:t>
            </a:r>
          </a:p>
          <a:p>
            <a:pPr marL="171450" marR="0" lvl="0" indent="-171450" algn="l" defTabSz="914400" rtl="0" eaLnBrk="0" fontAlgn="base" latinLnBrk="0" hangingPunct="0">
              <a:lnSpc>
                <a:spcPct val="100000"/>
              </a:lnSpc>
              <a:spcBef>
                <a:spcPct val="0"/>
              </a:spcBef>
              <a:spcAft>
                <a:spcPct val="0"/>
              </a:spcAft>
              <a:buClrTx/>
              <a:buSzTx/>
              <a:buFont typeface="Arial"/>
              <a:buChar char="•"/>
              <a:tabLst/>
              <a:defRPr/>
            </a:pPr>
            <a:r>
              <a:rPr lang="en-US" i="0" dirty="0">
                <a:latin typeface="Calibri"/>
                <a:cs typeface="Calibri"/>
              </a:rPr>
              <a:t>Tell the parents that ‘Little </a:t>
            </a:r>
            <a:r>
              <a:rPr lang="en-US" i="0" dirty="0" err="1">
                <a:latin typeface="Calibri"/>
                <a:cs typeface="Calibri"/>
              </a:rPr>
              <a:t>Wandle</a:t>
            </a:r>
            <a:r>
              <a:rPr lang="en-US" i="0" dirty="0">
                <a:latin typeface="Calibri"/>
                <a:cs typeface="Calibri"/>
              </a:rPr>
              <a:t> at Home’ phonics flashcards are availabl</a:t>
            </a:r>
            <a:r>
              <a:rPr lang="en-US" dirty="0">
                <a:latin typeface="Calibri"/>
                <a:cs typeface="Calibri"/>
              </a:rPr>
              <a:t>e from HarperCollins: </a:t>
            </a:r>
            <a:r>
              <a:rPr lang="en-GB" dirty="0">
                <a:latin typeface="Calibri"/>
                <a:cs typeface="Calibri"/>
                <a:hlinkClick r:id="rId4"/>
              </a:rPr>
              <a:t>https://collins.co.uk/pages/little-wandle-at-home</a:t>
            </a:r>
          </a:p>
          <a:p>
            <a:endParaRPr lang="en-US" dirty="0">
              <a:latin typeface="Calibri"/>
              <a:cs typeface="Calibri"/>
            </a:endParaRPr>
          </a:p>
        </p:txBody>
      </p:sp>
    </p:spTree>
    <p:extLst>
      <p:ext uri="{BB962C8B-B14F-4D97-AF65-F5344CB8AC3E}">
        <p14:creationId xmlns:p14="http://schemas.microsoft.com/office/powerpoint/2010/main" val="139105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reinforce</a:t>
            </a:r>
            <a:r>
              <a:rPr lang="en-GB">
                <a:latin typeface="Calibri"/>
                <a:cs typeface="Calibri"/>
              </a:rPr>
              <a:t> the values of</a:t>
            </a:r>
            <a:r>
              <a:rPr lang="en-GB" baseline="0">
                <a:latin typeface="Calibri"/>
                <a:cs typeface="Calibri"/>
              </a:rPr>
              <a:t> </a:t>
            </a:r>
            <a:r>
              <a:rPr lang="en-GB">
                <a:latin typeface="Calibri"/>
                <a:cs typeface="Calibri"/>
              </a:rPr>
              <a:t>reading at home</a:t>
            </a:r>
            <a:endParaRPr lang="en-US"/>
          </a:p>
          <a:p>
            <a:pPr marL="171450" indent="-171450">
              <a:buFont typeface="Arial"/>
              <a:buChar char="•"/>
            </a:pPr>
            <a:endParaRPr lang="en-GB" b="1">
              <a:latin typeface="Calibri"/>
              <a:cs typeface="Calibri"/>
            </a:endParaRPr>
          </a:p>
          <a:p>
            <a:pPr marL="0" indent="0">
              <a:buFont typeface="Arial"/>
              <a:buNone/>
            </a:pPr>
            <a:r>
              <a:rPr lang="en-GB" b="1">
                <a:latin typeface="Calibri"/>
                <a:cs typeface="Calibri"/>
              </a:rPr>
              <a:t>Suggested script:</a:t>
            </a:r>
            <a:endParaRPr lang="en-GB" b="0" i="1">
              <a:latin typeface="Calibri"/>
              <a:ea typeface="Calibri"/>
              <a:cs typeface="Calibri"/>
            </a:endParaRPr>
          </a:p>
          <a:p>
            <a:pPr marL="171450" indent="-171450">
              <a:buFont typeface="Arial"/>
              <a:buChar char="•"/>
            </a:pPr>
            <a:r>
              <a:rPr lang="en-GB" i="0">
                <a:latin typeface="Calibri"/>
                <a:ea typeface="Calibri"/>
                <a:cs typeface="Calibri"/>
              </a:rPr>
              <a:t>Read the slide.</a:t>
            </a:r>
          </a:p>
          <a:p>
            <a:endParaRPr lang="en-US"/>
          </a:p>
        </p:txBody>
      </p:sp>
    </p:spTree>
    <p:extLst>
      <p:ext uri="{BB962C8B-B14F-4D97-AF65-F5344CB8AC3E}">
        <p14:creationId xmlns:p14="http://schemas.microsoft.com/office/powerpoint/2010/main" val="137708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b="0"/>
              <a:t>Key </a:t>
            </a:r>
            <a:r>
              <a:rPr lang="en-GB" b="0" dirty="0"/>
              <a:t>takeaways</a:t>
            </a:r>
            <a:r>
              <a:rPr lang="en-GB" b="0" baseline="0" dirty="0"/>
              <a:t>/</a:t>
            </a:r>
            <a:r>
              <a:rPr lang="en-GB" b="0" dirty="0">
                <a:latin typeface="Calibri"/>
                <a:cs typeface="Calibri"/>
              </a:rPr>
              <a:t>f</a:t>
            </a:r>
            <a:r>
              <a:rPr lang="en-GB" dirty="0">
                <a:latin typeface="Calibri"/>
                <a:cs typeface="Calibri"/>
              </a:rPr>
              <a:t>inal message</a:t>
            </a:r>
            <a:endParaRPr lang="en-US" dirty="0"/>
          </a:p>
          <a:p>
            <a:pPr marL="171450" indent="-171450">
              <a:buFont typeface="Arial"/>
              <a:buChar char="•"/>
            </a:pPr>
            <a:endParaRPr lang="en-GB" b="1" dirty="0">
              <a:latin typeface="Calibri"/>
              <a:cs typeface="Calibri"/>
            </a:endParaRPr>
          </a:p>
          <a:p>
            <a:pPr marL="0" indent="0">
              <a:buFont typeface="Arial"/>
              <a:buNone/>
            </a:pPr>
            <a:r>
              <a:rPr lang="en-GB" b="1" dirty="0">
                <a:latin typeface="Calibri"/>
                <a:cs typeface="Calibri"/>
              </a:rPr>
              <a:t>Notes:</a:t>
            </a:r>
            <a:endParaRPr lang="en-US" b="0" dirty="0">
              <a:latin typeface="Calibri" panose="020F0502020204030204" pitchFamily="34" charset="0"/>
              <a:cs typeface="Calibri" panose="020F0502020204030204" pitchFamily="34" charset="0"/>
            </a:endParaRPr>
          </a:p>
          <a:p>
            <a:pPr marL="171450" indent="-171450">
              <a:buFont typeface="Arial"/>
              <a:buChar char="•"/>
            </a:pPr>
            <a:r>
              <a:rPr lang="en-GB" i="0" dirty="0"/>
              <a:t>Read the quote.</a:t>
            </a:r>
            <a:endParaRPr lang="en-US" i="0" dirty="0"/>
          </a:p>
        </p:txBody>
      </p:sp>
    </p:spTree>
    <p:extLst>
      <p:ext uri="{BB962C8B-B14F-4D97-AF65-F5344CB8AC3E}">
        <p14:creationId xmlns:p14="http://schemas.microsoft.com/office/powerpoint/2010/main" val="324653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 typeface="Arial,Sans-Serif"/>
              <a:buNone/>
              <a:tabLst/>
              <a:defRPr/>
            </a:pPr>
            <a:r>
              <a:rPr lang="en-GB" b="1">
                <a:latin typeface="Calibri"/>
                <a:cs typeface="Calibri"/>
              </a:rPr>
              <a:t>Slide purpose:</a:t>
            </a:r>
          </a:p>
          <a:p>
            <a:pPr marL="171450" marR="0" indent="-171450" algn="l" defTabSz="914400" rtl="0" eaLnBrk="0" fontAlgn="base" latinLnBrk="0" hangingPunct="0">
              <a:lnSpc>
                <a:spcPct val="100000"/>
              </a:lnSpc>
              <a:spcBef>
                <a:spcPct val="0"/>
              </a:spcBef>
              <a:spcAft>
                <a:spcPct val="0"/>
              </a:spcAft>
              <a:buClrTx/>
              <a:buSzTx/>
              <a:buFont typeface="Arial,Sans-Serif"/>
              <a:buChar char="•"/>
              <a:tabLst/>
              <a:defRPr/>
            </a:pPr>
            <a:r>
              <a:rPr lang="en-GB" b="0">
                <a:latin typeface="Calibri"/>
                <a:cs typeface="Calibri"/>
              </a:rPr>
              <a:t>To give s</a:t>
            </a:r>
            <a:r>
              <a:rPr lang="en-GB">
                <a:latin typeface="Calibri"/>
                <a:cs typeface="Calibri"/>
              </a:rPr>
              <a:t>imple definitions of key terminology</a:t>
            </a:r>
            <a:endParaRPr lang="en-GB" b="0">
              <a:latin typeface="Calibri"/>
              <a:cs typeface="Calibri"/>
            </a:endParaRPr>
          </a:p>
          <a:p>
            <a:pPr marL="171450" indent="-171450">
              <a:buFont typeface="Arial,Sans-Serif"/>
              <a:buChar char="•"/>
            </a:pPr>
            <a:endParaRPr lang="en-GB"/>
          </a:p>
          <a:p>
            <a:pPr marL="0" indent="0">
              <a:buFont typeface="Arial,Sans-Serif"/>
              <a:buNone/>
            </a:pPr>
            <a:r>
              <a:rPr lang="en-GB" b="1">
                <a:latin typeface="Calibri"/>
                <a:cs typeface="Calibri"/>
              </a:rPr>
              <a:t>Suggested script:</a:t>
            </a:r>
            <a:endParaRPr lang="en-US" b="0">
              <a:latin typeface="Calibri"/>
              <a:cs typeface="Calibri"/>
            </a:endParaRPr>
          </a:p>
          <a:p>
            <a:pPr marL="171450" indent="-171450">
              <a:buFont typeface="Arial,Sans-Serif"/>
              <a:buChar char="•"/>
            </a:pPr>
            <a:r>
              <a:rPr lang="en-US" i="0">
                <a:latin typeface="Calibri"/>
                <a:cs typeface="Calibri"/>
              </a:rPr>
              <a:t>Review what each word means – use the Glossary to help.</a:t>
            </a:r>
            <a:endParaRPr lang="en-US"/>
          </a:p>
        </p:txBody>
      </p:sp>
    </p:spTree>
    <p:extLst>
      <p:ext uri="{BB962C8B-B14F-4D97-AF65-F5344CB8AC3E}">
        <p14:creationId xmlns:p14="http://schemas.microsoft.com/office/powerpoint/2010/main" val="98536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 typeface="Arial,Sans-Serif"/>
              <a:buNone/>
              <a:tabLst/>
              <a:defRPr/>
            </a:pPr>
            <a:r>
              <a:rPr lang="en-GB" b="1">
                <a:latin typeface="Calibri"/>
                <a:cs typeface="Calibri"/>
              </a:rPr>
              <a:t>Slide purpose:</a:t>
            </a:r>
          </a:p>
          <a:p>
            <a:pPr marL="171450" marR="0" indent="-171450" algn="l" defTabSz="914400" rtl="0" eaLnBrk="0" fontAlgn="base" latinLnBrk="0" hangingPunct="0">
              <a:lnSpc>
                <a:spcPct val="100000"/>
              </a:lnSpc>
              <a:spcBef>
                <a:spcPct val="0"/>
              </a:spcBef>
              <a:spcAft>
                <a:spcPct val="0"/>
              </a:spcAft>
              <a:buClrTx/>
              <a:buSzTx/>
              <a:buFont typeface="Arial,Sans-Serif"/>
              <a:buChar char="•"/>
              <a:tabLst/>
              <a:defRPr/>
            </a:pPr>
            <a:r>
              <a:rPr lang="en-GB" b="0">
                <a:latin typeface="Calibri"/>
                <a:cs typeface="Calibri"/>
              </a:rPr>
              <a:t>To show the different ways of saying the sound /</a:t>
            </a:r>
            <a:r>
              <a:rPr lang="en-GB" b="0" err="1">
                <a:latin typeface="Calibri"/>
                <a:cs typeface="Calibri"/>
              </a:rPr>
              <a:t>sh</a:t>
            </a:r>
            <a:r>
              <a:rPr lang="en-GB" b="0">
                <a:latin typeface="Calibri"/>
                <a:cs typeface="Calibri"/>
              </a:rPr>
              <a:t>/</a:t>
            </a:r>
            <a:endParaRPr lang="en-US"/>
          </a:p>
          <a:p>
            <a:endParaRPr lang="en-US" i="1">
              <a:latin typeface="Calibri"/>
              <a:cs typeface="Calibri"/>
            </a:endParaRPr>
          </a:p>
          <a:p>
            <a:pPr marL="171450" indent="-171450">
              <a:buFont typeface="Arial" charset="0"/>
              <a:buChar char="•"/>
            </a:pPr>
            <a:r>
              <a:rPr lang="en-US" b="1">
                <a:latin typeface="Calibri"/>
                <a:cs typeface="Calibri"/>
              </a:rPr>
              <a:t>Suggested script:</a:t>
            </a:r>
            <a:endParaRPr lang="en-US" b="1">
              <a:latin typeface="Calibri" panose="020F0502020204030204" pitchFamily="34" charset="0"/>
              <a:cs typeface="Calibri" panose="020F0502020204030204" pitchFamily="34" charset="0"/>
            </a:endParaRPr>
          </a:p>
          <a:p>
            <a:pPr marL="171450" indent="-171450">
              <a:buFont typeface="Arial" charset="0"/>
              <a:buChar char="•"/>
            </a:pPr>
            <a:r>
              <a:rPr lang="en-US" i="1"/>
              <a:t>This is an example of a sound that can be written in many different ways.</a:t>
            </a:r>
          </a:p>
          <a:p>
            <a:pPr marL="171450" indent="-171450">
              <a:buFont typeface="Arial" charset="0"/>
              <a:buChar char="•"/>
            </a:pPr>
            <a:r>
              <a:rPr lang="en-US" i="0"/>
              <a:t>Read the words and highlight the /</a:t>
            </a:r>
            <a:r>
              <a:rPr lang="en-US" i="0" err="1"/>
              <a:t>sh</a:t>
            </a:r>
            <a:r>
              <a:rPr lang="en-US" i="0"/>
              <a:t>/ graphemes.</a:t>
            </a:r>
          </a:p>
          <a:p>
            <a:pPr marL="171450" indent="-171450">
              <a:buFont typeface="Arial" charset="0"/>
              <a:buChar char="•"/>
            </a:pPr>
            <a:r>
              <a:rPr lang="en-US" i="1"/>
              <a:t>Children will learn all of these graphemes in their phonics lessons.</a:t>
            </a:r>
          </a:p>
          <a:p>
            <a:endParaRPr lang="en-US"/>
          </a:p>
        </p:txBody>
      </p:sp>
    </p:spTree>
    <p:extLst>
      <p:ext uri="{BB962C8B-B14F-4D97-AF65-F5344CB8AC3E}">
        <p14:creationId xmlns:p14="http://schemas.microsoft.com/office/powerpoint/2010/main" val="123256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i</a:t>
            </a:r>
            <a:r>
              <a:rPr lang="en-GB">
                <a:latin typeface="Calibri"/>
                <a:cs typeface="Calibri"/>
              </a:rPr>
              <a:t>ntroduce spelling</a:t>
            </a:r>
            <a:endParaRPr lang="en-US"/>
          </a:p>
          <a:p>
            <a:endParaRPr lang="en-US">
              <a:latin typeface="Calibri"/>
              <a:cs typeface="Calibri"/>
            </a:endParaRPr>
          </a:p>
          <a:p>
            <a:pPr marL="0" indent="0">
              <a:buFont typeface="Arial" charset="0"/>
              <a:buNone/>
            </a:pPr>
            <a:r>
              <a:rPr lang="en-US" b="1">
                <a:latin typeface="Calibri"/>
                <a:cs typeface="Calibri"/>
              </a:rPr>
              <a:t>Suggested script: </a:t>
            </a:r>
            <a:endParaRPr lang="en-US" b="1"/>
          </a:p>
          <a:p>
            <a:pPr marL="171450" indent="-171450">
              <a:buFont typeface="Arial"/>
              <a:buChar char="•"/>
            </a:pPr>
            <a:r>
              <a:rPr lang="en-US" i="0"/>
              <a:t>Model the process above on a flipchart for the parents to see</a:t>
            </a:r>
            <a:r>
              <a:rPr lang="en-US" i="0" baseline="0"/>
              <a:t>. </a:t>
            </a:r>
          </a:p>
        </p:txBody>
      </p:sp>
    </p:spTree>
    <p:extLst>
      <p:ext uri="{BB962C8B-B14F-4D97-AF65-F5344CB8AC3E}">
        <p14:creationId xmlns:p14="http://schemas.microsoft.com/office/powerpoint/2010/main" val="402287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r>
              <a:rPr lang="en-GB" b="1"/>
              <a:t>:</a:t>
            </a:r>
            <a:endParaRPr lang="en-US" b="0"/>
          </a:p>
          <a:p>
            <a:pPr marL="171450" indent="-171450">
              <a:buFont typeface="Arial" charset="0"/>
              <a:buChar char="•"/>
            </a:pPr>
            <a:r>
              <a:rPr lang="en-GB">
                <a:latin typeface="Calibri"/>
                <a:cs typeface="Calibri"/>
              </a:rPr>
              <a:t>To introduce tricky words</a:t>
            </a:r>
            <a:endParaRPr lang="en-GB"/>
          </a:p>
          <a:p>
            <a:endParaRPr lang="en-US"/>
          </a:p>
          <a:p>
            <a:pPr marL="171450" indent="-171450">
              <a:buFont typeface="Arial" charset="0"/>
              <a:buChar char="•"/>
            </a:pPr>
            <a:r>
              <a:rPr lang="en-US" b="1">
                <a:latin typeface="Calibri"/>
                <a:cs typeface="Calibri"/>
              </a:rPr>
              <a:t>Suggested script:</a:t>
            </a:r>
            <a:endParaRPr lang="en-US">
              <a:latin typeface="Calibri"/>
              <a:cs typeface="Calibri"/>
            </a:endParaRPr>
          </a:p>
          <a:p>
            <a:pPr marL="171450" indent="-171450">
              <a:buFont typeface="Arial"/>
              <a:buChar char="•"/>
            </a:pPr>
            <a:r>
              <a:rPr lang="en-US" i="1">
                <a:latin typeface="Calibri"/>
                <a:cs typeface="Calibri"/>
              </a:rPr>
              <a:t>So, what are tricky words?</a:t>
            </a:r>
            <a:endParaRPr lang="en-US" b="1">
              <a:cs typeface="Calibri"/>
            </a:endParaRPr>
          </a:p>
          <a:p>
            <a:pPr marL="171450" indent="-171450">
              <a:buFont typeface="Arial"/>
              <a:buChar char="•"/>
            </a:pPr>
            <a:r>
              <a:rPr lang="en-US" i="1">
                <a:latin typeface="Calibri"/>
                <a:cs typeface="Calibri"/>
              </a:rPr>
              <a:t>Have a look at the ‘How we teach tricky words’ video on the website: </a:t>
            </a:r>
            <a:r>
              <a:rPr lang="en-US" i="1">
                <a:latin typeface="Calibri"/>
                <a:cs typeface="Calibri"/>
                <a:hlinkClick r:id="rId3"/>
              </a:rPr>
              <a:t>https://www.littlewandlelettersandsounds.org.uk/resources/for-parents/</a:t>
            </a:r>
            <a:endParaRPr lang="en-US">
              <a:cs typeface="Calibri"/>
            </a:endParaRPr>
          </a:p>
          <a:p>
            <a:endParaRPr lang="en-US" i="1">
              <a:cs typeface="Calibri"/>
            </a:endParaRPr>
          </a:p>
          <a:p>
            <a:endParaRPr lang="en-US"/>
          </a:p>
        </p:txBody>
      </p:sp>
    </p:spTree>
    <p:extLst>
      <p:ext uri="{BB962C8B-B14F-4D97-AF65-F5344CB8AC3E}">
        <p14:creationId xmlns:p14="http://schemas.microsoft.com/office/powerpoint/2010/main" val="8416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b="0" dirty="0">
                <a:latin typeface="Calibri"/>
                <a:cs typeface="Calibri"/>
              </a:rPr>
              <a:t>To i</a:t>
            </a:r>
            <a:r>
              <a:rPr lang="en-GB" dirty="0">
                <a:latin typeface="Calibri"/>
                <a:cs typeface="Calibri"/>
              </a:rPr>
              <a:t>ntroduce decodable readers</a:t>
            </a:r>
            <a:endParaRPr lang="en-US" dirty="0"/>
          </a:p>
          <a:p>
            <a:endParaRPr lang="en-US" dirty="0">
              <a:latin typeface="Calibri"/>
              <a:cs typeface="Calibri"/>
            </a:endParaRPr>
          </a:p>
        </p:txBody>
      </p:sp>
    </p:spTree>
    <p:extLst>
      <p:ext uri="{BB962C8B-B14F-4D97-AF65-F5344CB8AC3E}">
        <p14:creationId xmlns:p14="http://schemas.microsoft.com/office/powerpoint/2010/main" val="194265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in</a:t>
            </a:r>
            <a:r>
              <a:rPr lang="en-GB">
                <a:latin typeface="Calibri"/>
                <a:cs typeface="Calibri"/>
              </a:rPr>
              <a:t>troduce book matching</a:t>
            </a:r>
            <a:endParaRPr lang="en-US"/>
          </a:p>
          <a:p>
            <a:pPr marL="171450" indent="-171450">
              <a:buFont typeface="Arial"/>
              <a:buChar char="•"/>
            </a:pPr>
            <a:endParaRPr lang="en-GB" b="1">
              <a:latin typeface="Calibri"/>
              <a:cs typeface="Calibri"/>
            </a:endParaRPr>
          </a:p>
          <a:p>
            <a:pPr marL="0" indent="0">
              <a:buFont typeface="Arial"/>
              <a:buNone/>
            </a:pPr>
            <a:r>
              <a:rPr lang="en-GB" b="1">
                <a:latin typeface="Calibri"/>
                <a:cs typeface="Calibri"/>
              </a:rPr>
              <a:t>Suggested script:</a:t>
            </a:r>
            <a:endParaRPr lang="en-US" b="0">
              <a:latin typeface="Calibri" panose="020F0502020204030204" pitchFamily="34" charset="0"/>
              <a:cs typeface="Calibri" panose="020F0502020204030204" pitchFamily="34" charset="0"/>
            </a:endParaRPr>
          </a:p>
          <a:p>
            <a:pPr marL="171450" indent="-171450">
              <a:buFont typeface="Arial"/>
              <a:buChar char="•"/>
            </a:pPr>
            <a:r>
              <a:rPr lang="en-US" i="1"/>
              <a:t>We assess your child regularly to check progress. </a:t>
            </a:r>
          </a:p>
          <a:p>
            <a:pPr marL="171450" indent="-171450">
              <a:buFont typeface="Arial"/>
              <a:buChar char="•"/>
            </a:pPr>
            <a:r>
              <a:rPr lang="en-US" i="1"/>
              <a:t>Any child who needs extra support has Daily Keep-up sessions planned for them.</a:t>
            </a:r>
          </a:p>
        </p:txBody>
      </p:sp>
    </p:spTree>
    <p:extLst>
      <p:ext uri="{BB962C8B-B14F-4D97-AF65-F5344CB8AC3E}">
        <p14:creationId xmlns:p14="http://schemas.microsoft.com/office/powerpoint/2010/main" val="369981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provide an o</a:t>
            </a:r>
            <a:r>
              <a:rPr lang="en-GB">
                <a:latin typeface="Calibri"/>
                <a:cs typeface="Calibri"/>
              </a:rPr>
              <a:t>verview of book matching.</a:t>
            </a:r>
          </a:p>
          <a:p>
            <a:pPr marL="171450" indent="-171450">
              <a:buFont typeface="Arial"/>
              <a:buChar char="•"/>
            </a:pPr>
            <a:endParaRPr lang="en-US"/>
          </a:p>
          <a:p>
            <a:pPr marL="0" marR="0" indent="0" algn="l" defTabSz="914400" rtl="0" eaLnBrk="0" fontAlgn="base" latinLnBrk="0" hangingPunct="0">
              <a:lnSpc>
                <a:spcPct val="100000"/>
              </a:lnSpc>
              <a:spcBef>
                <a:spcPct val="0"/>
              </a:spcBef>
              <a:spcAft>
                <a:spcPct val="0"/>
              </a:spcAft>
              <a:buClrTx/>
              <a:buSzTx/>
              <a:buFont typeface="Arial"/>
              <a:buNone/>
              <a:tabLst/>
              <a:defRPr/>
            </a:pPr>
            <a:r>
              <a:rPr lang="en-GB" b="1">
                <a:latin typeface="Calibri"/>
                <a:cs typeface="Calibri"/>
              </a:rPr>
              <a:t>Suggested script:</a:t>
            </a:r>
            <a:endParaRPr lang="en-US" b="0">
              <a:latin typeface="Calibri" panose="020F0502020204030204" pitchFamily="34" charset="0"/>
              <a:cs typeface="Calibri" panose="020F0502020204030204" pitchFamily="34" charset="0"/>
            </a:endParaRPr>
          </a:p>
          <a:p>
            <a:pPr marL="171450" marR="0" indent="-171450" algn="l" defTabSz="914400" rtl="0" eaLnBrk="0" fontAlgn="base" latinLnBrk="0" hangingPunct="0">
              <a:lnSpc>
                <a:spcPct val="100000"/>
              </a:lnSpc>
              <a:spcBef>
                <a:spcPct val="0"/>
              </a:spcBef>
              <a:spcAft>
                <a:spcPct val="0"/>
              </a:spcAft>
              <a:buClrTx/>
              <a:buSzTx/>
              <a:buFont typeface="Arial"/>
              <a:buChar char="•"/>
              <a:tabLst/>
              <a:defRPr/>
            </a:pPr>
            <a:r>
              <a:rPr lang="en-US" i="1" baseline="0"/>
              <a:t>Blending in your head means children say the sounds quietly in their heads and then read the whole word out loud. Eventually, this will become automatic and children can read words that they know fluently.</a:t>
            </a:r>
          </a:p>
          <a:p>
            <a:endParaRPr lang="en-US"/>
          </a:p>
        </p:txBody>
      </p:sp>
    </p:spTree>
    <p:extLst>
      <p:ext uri="{BB962C8B-B14F-4D97-AF65-F5344CB8AC3E}">
        <p14:creationId xmlns:p14="http://schemas.microsoft.com/office/powerpoint/2010/main" val="33483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5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13467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36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0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05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596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974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58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2805055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vl2pPr>
              <a:defRPr>
                <a:solidFill>
                  <a:schemeClr val="tx1">
                    <a:lumMod val="65000"/>
                    <a:lumOff val="35000"/>
                  </a:schemeClr>
                </a:solidFill>
                <a:latin typeface="Calibri" panose="020F0502020204030204" pitchFamily="34" charset="0"/>
                <a:cs typeface="Calibri" panose="020F0502020204030204" pitchFamily="34" charset="0"/>
              </a:defRPr>
            </a:lvl2pPr>
            <a:lvl3pPr>
              <a:defRPr>
                <a:solidFill>
                  <a:schemeClr val="tx1">
                    <a:lumMod val="65000"/>
                    <a:lumOff val="35000"/>
                  </a:schemeClr>
                </a:solidFill>
                <a:latin typeface="Calibri" panose="020F0502020204030204" pitchFamily="34" charset="0"/>
                <a:cs typeface="Calibri" panose="020F0502020204030204" pitchFamily="34" charset="0"/>
              </a:defRPr>
            </a:lvl3pPr>
            <a:lvl4pPr>
              <a:defRPr sz="2000">
                <a:solidFill>
                  <a:schemeClr val="tx1">
                    <a:lumMod val="65000"/>
                    <a:lumOff val="35000"/>
                  </a:schemeClr>
                </a:solidFill>
                <a:latin typeface="Calibri" panose="020F0502020204030204" pitchFamily="34" charset="0"/>
                <a:cs typeface="Calibri" panose="020F0502020204030204" pitchFamily="34" charset="0"/>
              </a:defRPr>
            </a:lvl4pPr>
            <a:lvl5pPr>
              <a:defRPr sz="2000">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latin typeface="Calibri" panose="020F0502020204030204" pitchFamily="34" charset="0"/>
                <a:cs typeface="Calibri" panose="020F0502020204030204" pitchFamily="34" charset="0"/>
              </a:defRPr>
            </a:lvl1pPr>
          </a:lstStyle>
          <a:p>
            <a:r>
              <a:rPr lang="en-US"/>
              <a:t>Click to edit Master title style</a:t>
            </a:r>
          </a:p>
        </p:txBody>
      </p:sp>
      <p:sp>
        <p:nvSpPr>
          <p:cNvPr id="6" name="Text Placeholder 2">
            <a:extLst>
              <a:ext uri="{FF2B5EF4-FFF2-40B4-BE49-F238E27FC236}">
                <a16:creationId xmlns:a16="http://schemas.microsoft.com/office/drawing/2014/main" id="{FCA5357F-9713-BB4D-9AE1-E10DB318EF40}"/>
              </a:ext>
            </a:extLst>
          </p:cNvPr>
          <p:cNvSpPr>
            <a:spLocks noGrp="1"/>
          </p:cNvSpPr>
          <p:nvPr>
            <p:ph type="body" sz="quarter" idx="11"/>
          </p:nvPr>
        </p:nvSpPr>
        <p:spPr>
          <a:xfrm>
            <a:off x="6240016" y="1916832"/>
            <a:ext cx="5256584" cy="4392488"/>
          </a:xfrm>
          <a:prstGeom prst="rect">
            <a:avLst/>
          </a:prstGeom>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vl2pPr>
              <a:defRPr>
                <a:solidFill>
                  <a:schemeClr val="tx1">
                    <a:lumMod val="65000"/>
                    <a:lumOff val="35000"/>
                  </a:schemeClr>
                </a:solidFill>
                <a:latin typeface="Calibri" panose="020F0502020204030204" pitchFamily="34" charset="0"/>
                <a:cs typeface="Calibri" panose="020F0502020204030204" pitchFamily="34" charset="0"/>
              </a:defRPr>
            </a:lvl2pPr>
            <a:lvl3pPr>
              <a:defRPr>
                <a:solidFill>
                  <a:schemeClr val="tx1">
                    <a:lumMod val="65000"/>
                    <a:lumOff val="35000"/>
                  </a:schemeClr>
                </a:solidFill>
                <a:latin typeface="Calibri" panose="020F0502020204030204" pitchFamily="34" charset="0"/>
                <a:cs typeface="Calibri" panose="020F0502020204030204" pitchFamily="34" charset="0"/>
              </a:defRPr>
            </a:lvl3pPr>
            <a:lvl4pPr>
              <a:defRPr sz="2000">
                <a:solidFill>
                  <a:schemeClr val="tx1">
                    <a:lumMod val="65000"/>
                    <a:lumOff val="35000"/>
                  </a:schemeClr>
                </a:solidFill>
                <a:latin typeface="Calibri" panose="020F0502020204030204" pitchFamily="34" charset="0"/>
                <a:cs typeface="Calibri" panose="020F0502020204030204" pitchFamily="34" charset="0"/>
              </a:defRPr>
            </a:lvl4pPr>
            <a:lvl5pPr>
              <a:defRPr sz="2000">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681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246761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56418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
        <p:nvSpPr>
          <p:cNvPr id="6" name="Text Placeholder 2">
            <a:extLst>
              <a:ext uri="{FF2B5EF4-FFF2-40B4-BE49-F238E27FC236}">
                <a16:creationId xmlns:a16="http://schemas.microsoft.com/office/drawing/2014/main" id="{FCA5357F-9713-BB4D-9AE1-E10DB318EF40}"/>
              </a:ext>
            </a:extLst>
          </p:cNvPr>
          <p:cNvSpPr>
            <a:spLocks noGrp="1"/>
          </p:cNvSpPr>
          <p:nvPr>
            <p:ph type="body" sz="quarter" idx="11"/>
          </p:nvPr>
        </p:nvSpPr>
        <p:spPr>
          <a:xfrm>
            <a:off x="624001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888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88494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
        <p:nvSpPr>
          <p:cNvPr id="4" name="Picture Placeholder 3">
            <a:extLst>
              <a:ext uri="{FF2B5EF4-FFF2-40B4-BE49-F238E27FC236}">
                <a16:creationId xmlns:a16="http://schemas.microsoft.com/office/drawing/2014/main" id="{EADF02A9-D1D6-1947-8903-4AEE4B422F55}"/>
              </a:ext>
            </a:extLst>
          </p:cNvPr>
          <p:cNvSpPr>
            <a:spLocks noGrp="1"/>
          </p:cNvSpPr>
          <p:nvPr>
            <p:ph type="pic" sz="quarter" idx="11"/>
          </p:nvPr>
        </p:nvSpPr>
        <p:spPr>
          <a:xfrm>
            <a:off x="6096000" y="1916113"/>
            <a:ext cx="5473700" cy="4392612"/>
          </a:xfrm>
          <a:prstGeom prst="rect">
            <a:avLst/>
          </a:prstGeom>
        </p:spPr>
        <p:txBody>
          <a:bodyPr/>
          <a:lstStyle/>
          <a:p>
            <a:endParaRPr lang="en-US"/>
          </a:p>
        </p:txBody>
      </p:sp>
    </p:spTree>
    <p:extLst>
      <p:ext uri="{BB962C8B-B14F-4D97-AF65-F5344CB8AC3E}">
        <p14:creationId xmlns:p14="http://schemas.microsoft.com/office/powerpoint/2010/main" val="273617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6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C405-5329-8F44-BF87-076C7BC7DF3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82099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05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57300"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647795"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B1524F4-450B-494A-8168-C27743591B4F}"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01055-81AA-C044-9423-EC0F2F6D7467}" type="slidenum">
              <a:rPr lang="en-US" smtClean="0"/>
              <a:t>‹#›</a:t>
            </a:fld>
            <a:endParaRPr lang="en-US"/>
          </a:p>
        </p:txBody>
      </p:sp>
    </p:spTree>
    <p:extLst>
      <p:ext uri="{BB962C8B-B14F-4D97-AF65-F5344CB8AC3E}">
        <p14:creationId xmlns:p14="http://schemas.microsoft.com/office/powerpoint/2010/main" val="32659114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66177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9073-2F3E-0947-8773-6A8708872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1584B-4BE5-CB4F-865D-F5525E7442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AB2B2-07E8-684C-887B-9A775F8FFCA9}"/>
              </a:ext>
            </a:extLst>
          </p:cNvPr>
          <p:cNvSpPr>
            <a:spLocks noGrp="1"/>
          </p:cNvSpPr>
          <p:nvPr>
            <p:ph type="dt" sz="half" idx="10"/>
          </p:nvPr>
        </p:nvSpPr>
        <p:spPr/>
        <p:txBody>
          <a:bodyPr/>
          <a:lstStyle/>
          <a:p>
            <a:fld id="{8869B3A8-9214-4548-8602-3AB3CF55522B}" type="datetimeFigureOut">
              <a:rPr lang="en-US" smtClean="0"/>
              <a:t>10/24/2024</a:t>
            </a:fld>
            <a:endParaRPr lang="en-US"/>
          </a:p>
        </p:txBody>
      </p:sp>
      <p:sp>
        <p:nvSpPr>
          <p:cNvPr id="5" name="Footer Placeholder 4">
            <a:extLst>
              <a:ext uri="{FF2B5EF4-FFF2-40B4-BE49-F238E27FC236}">
                <a16:creationId xmlns:a16="http://schemas.microsoft.com/office/drawing/2014/main" id="{0C8A3E7C-1038-984D-884D-3BBAF724E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1FCB6-BB9D-4A4B-8FB3-B547B7372A2F}"/>
              </a:ext>
            </a:extLst>
          </p:cNvPr>
          <p:cNvSpPr>
            <a:spLocks noGrp="1"/>
          </p:cNvSpPr>
          <p:nvPr>
            <p:ph type="sldNum" sz="quarter" idx="12"/>
          </p:nvPr>
        </p:nvSpPr>
        <p:spPr/>
        <p:txBody>
          <a:bodyPr/>
          <a:lstStyle/>
          <a:p>
            <a:fld id="{FDB2F9F7-C828-134A-BEEC-4BBEE0A93AA9}" type="slidenum">
              <a:rPr lang="en-US" smtClean="0"/>
              <a:t>‹#›</a:t>
            </a:fld>
            <a:endParaRPr lang="en-US"/>
          </a:p>
        </p:txBody>
      </p:sp>
    </p:spTree>
    <p:extLst>
      <p:ext uri="{BB962C8B-B14F-4D97-AF65-F5344CB8AC3E}">
        <p14:creationId xmlns:p14="http://schemas.microsoft.com/office/powerpoint/2010/main" val="22792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1AB373-CFC7-C849-A174-915481BA7EC2}"/>
              </a:ext>
            </a:extLst>
          </p:cNvPr>
          <p:cNvPicPr>
            <a:picLocks noChangeAspect="1"/>
          </p:cNvPicPr>
          <p:nvPr userDrawn="1"/>
        </p:nvPicPr>
        <p:blipFill>
          <a:blip r:embed="rId12"/>
          <a:stretch>
            <a:fillRect/>
          </a:stretch>
        </p:blipFill>
        <p:spPr>
          <a:xfrm>
            <a:off x="10704512" y="260648"/>
            <a:ext cx="1224136" cy="1224136"/>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95" r:id="rId2"/>
    <p:sldLayoutId id="2147483696" r:id="rId3"/>
    <p:sldLayoutId id="2147483697" r:id="rId4"/>
    <p:sldLayoutId id="2147483698" r:id="rId5"/>
    <p:sldLayoutId id="2147483717" r:id="rId6"/>
    <p:sldLayoutId id="2147483718" r:id="rId7"/>
    <p:sldLayoutId id="2147483734" r:id="rId8"/>
    <p:sldLayoutId id="2147483737" r:id="rId9"/>
    <p:sldLayoutId id="2147483742"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04D62-23FC-224F-B479-F741B27866FE}"/>
              </a:ext>
            </a:extLst>
          </p:cNvPr>
          <p:cNvPicPr>
            <a:picLocks noChangeAspect="1"/>
          </p:cNvPicPr>
          <p:nvPr userDrawn="1"/>
        </p:nvPicPr>
        <p:blipFill>
          <a:blip r:embed="rId7"/>
          <a:stretch>
            <a:fillRect/>
          </a:stretch>
        </p:blipFill>
        <p:spPr>
          <a:xfrm>
            <a:off x="10683293" y="260648"/>
            <a:ext cx="1266574" cy="1260000"/>
          </a:xfrm>
          <a:prstGeom prst="rect">
            <a:avLst/>
          </a:prstGeom>
        </p:spPr>
      </p:pic>
    </p:spTree>
    <p:extLst>
      <p:ext uri="{BB962C8B-B14F-4D97-AF65-F5344CB8AC3E}">
        <p14:creationId xmlns:p14="http://schemas.microsoft.com/office/powerpoint/2010/main" val="25772878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32" r:id="rId4"/>
    <p:sldLayoutId id="214748372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F114-B114-2E45-B35B-0761178FD444}"/>
              </a:ext>
            </a:extLst>
          </p:cNvPr>
          <p:cNvPicPr>
            <a:picLocks noChangeAspect="1"/>
          </p:cNvPicPr>
          <p:nvPr userDrawn="1"/>
        </p:nvPicPr>
        <p:blipFill>
          <a:blip r:embed="rId5"/>
          <a:stretch>
            <a:fillRect/>
          </a:stretch>
        </p:blipFill>
        <p:spPr>
          <a:xfrm>
            <a:off x="10704512" y="260648"/>
            <a:ext cx="1224136" cy="1224136"/>
          </a:xfrm>
          <a:prstGeom prst="rect">
            <a:avLst/>
          </a:prstGeom>
        </p:spPr>
      </p:pic>
      <p:sp>
        <p:nvSpPr>
          <p:cNvPr id="4" name="Rounded Rectangle 3">
            <a:extLst>
              <a:ext uri="{FF2B5EF4-FFF2-40B4-BE49-F238E27FC236}">
                <a16:creationId xmlns:a16="http://schemas.microsoft.com/office/drawing/2014/main" id="{85FEFE76-4971-F149-B465-E91A8ABE37CF}"/>
              </a:ext>
            </a:extLst>
          </p:cNvPr>
          <p:cNvSpPr/>
          <p:nvPr userDrawn="1"/>
        </p:nvSpPr>
        <p:spPr>
          <a:xfrm>
            <a:off x="227348" y="1628800"/>
            <a:ext cx="11737304" cy="4968552"/>
          </a:xfrm>
          <a:prstGeom prst="roundRect">
            <a:avLst>
              <a:gd name="adj" fmla="val 5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033649"/>
      </p:ext>
    </p:extLst>
  </p:cSld>
  <p:clrMap bg1="lt1" tx1="dk1" bg2="lt2" tx2="dk2" accent1="accent1" accent2="accent2" accent3="accent3" accent4="accent4" accent5="accent5" accent6="accent6" hlink="hlink" folHlink="folHlink"/>
  <p:sldLayoutIdLst>
    <p:sldLayoutId id="2147483703" r:id="rId1"/>
    <p:sldLayoutId id="2147483731" r:id="rId2"/>
    <p:sldLayoutId id="2147483741"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F114-B114-2E45-B35B-0761178FD444}"/>
              </a:ext>
            </a:extLst>
          </p:cNvPr>
          <p:cNvPicPr>
            <a:picLocks noChangeAspect="1"/>
          </p:cNvPicPr>
          <p:nvPr userDrawn="1"/>
        </p:nvPicPr>
        <p:blipFill>
          <a:blip r:embed="rId4"/>
          <a:stretch>
            <a:fillRect/>
          </a:stretch>
        </p:blipFill>
        <p:spPr>
          <a:xfrm>
            <a:off x="10704512" y="260648"/>
            <a:ext cx="1224136" cy="1224136"/>
          </a:xfrm>
          <a:prstGeom prst="rect">
            <a:avLst/>
          </a:prstGeom>
        </p:spPr>
      </p:pic>
      <p:sp>
        <p:nvSpPr>
          <p:cNvPr id="4" name="Rounded Rectangle 3">
            <a:extLst>
              <a:ext uri="{FF2B5EF4-FFF2-40B4-BE49-F238E27FC236}">
                <a16:creationId xmlns:a16="http://schemas.microsoft.com/office/drawing/2014/main" id="{85FEFE76-4971-F149-B465-E91A8ABE37CF}"/>
              </a:ext>
            </a:extLst>
          </p:cNvPr>
          <p:cNvSpPr/>
          <p:nvPr userDrawn="1"/>
        </p:nvSpPr>
        <p:spPr>
          <a:xfrm>
            <a:off x="227348" y="1628800"/>
            <a:ext cx="11737304" cy="4968552"/>
          </a:xfrm>
          <a:prstGeom prst="roundRect">
            <a:avLst>
              <a:gd name="adj" fmla="val 5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230335"/>
      </p:ext>
    </p:extLst>
  </p:cSld>
  <p:clrMap bg1="lt1" tx1="dk1" bg2="lt2" tx2="dk2" accent1="accent1" accent2="accent2" accent3="accent3" accent4="accent4" accent5="accent5" accent6="accent6" hlink="hlink" folHlink="folHlink"/>
  <p:sldLayoutIdLst>
    <p:sldLayoutId id="2147483705" r:id="rId1"/>
    <p:sldLayoutId id="2147483736"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3C1KTDag0ZA"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6BEE2-2F64-BA46-9BBF-202B6434A935}"/>
              </a:ext>
            </a:extLst>
          </p:cNvPr>
          <p:cNvSpPr>
            <a:spLocks noGrp="1"/>
          </p:cNvSpPr>
          <p:nvPr>
            <p:ph type="body" sz="quarter" idx="10"/>
          </p:nvPr>
        </p:nvSpPr>
        <p:spPr/>
        <p:txBody>
          <a:bodyPr/>
          <a:lstStyle/>
          <a:p>
            <a:pPr marL="0" indent="0">
              <a:buNone/>
            </a:pPr>
            <a:r>
              <a:rPr lang="en-GB" sz="4000"/>
              <a:t>making connections between the sounds of our spoken words and the letters that are used to write them down.</a:t>
            </a:r>
            <a:endParaRPr lang="en-US" sz="4000"/>
          </a:p>
        </p:txBody>
      </p:sp>
      <p:sp>
        <p:nvSpPr>
          <p:cNvPr id="3" name="Title 2">
            <a:extLst>
              <a:ext uri="{FF2B5EF4-FFF2-40B4-BE49-F238E27FC236}">
                <a16:creationId xmlns:a16="http://schemas.microsoft.com/office/drawing/2014/main" id="{1A6EAF36-1C4D-2840-A444-995DE43561D5}"/>
              </a:ext>
            </a:extLst>
          </p:cNvPr>
          <p:cNvSpPr>
            <a:spLocks noGrp="1"/>
          </p:cNvSpPr>
          <p:nvPr>
            <p:ph type="title" idx="4294967295"/>
          </p:nvPr>
        </p:nvSpPr>
        <p:spPr>
          <a:xfrm>
            <a:off x="263352" y="2348880"/>
            <a:ext cx="11665296" cy="864096"/>
          </a:xfrm>
          <a:prstGeom prst="rect">
            <a:avLst/>
          </a:prstGeom>
        </p:spPr>
        <p:txBody>
          <a:bodyPr lIns="91440" tIns="45720" rIns="91440" bIns="45720" anchor="t"/>
          <a:lstStyle/>
          <a:p>
            <a:pPr algn="ctr"/>
            <a:r>
              <a:rPr lang="en-US" sz="4000" b="1">
                <a:solidFill>
                  <a:schemeClr val="bg1"/>
                </a:solidFill>
              </a:rPr>
              <a:t>Phonics is:</a:t>
            </a:r>
          </a:p>
        </p:txBody>
      </p:sp>
    </p:spTree>
    <p:extLst>
      <p:ext uri="{BB962C8B-B14F-4D97-AF65-F5344CB8AC3E}">
        <p14:creationId xmlns:p14="http://schemas.microsoft.com/office/powerpoint/2010/main" val="146655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D8210-885A-174D-BE35-D51386DEE975}"/>
              </a:ext>
            </a:extLst>
          </p:cNvPr>
          <p:cNvSpPr>
            <a:spLocks noGrp="1"/>
          </p:cNvSpPr>
          <p:nvPr>
            <p:ph type="body" sz="quarter" idx="10"/>
          </p:nvPr>
        </p:nvSpPr>
        <p:spPr>
          <a:xfrm>
            <a:off x="479376" y="2039943"/>
            <a:ext cx="6336704" cy="4392488"/>
          </a:xfrm>
        </p:spPr>
        <p:txBody>
          <a:bodyPr lIns="91440" tIns="45720" rIns="91440" bIns="45720" anchor="t"/>
          <a:lstStyle/>
          <a:p>
            <a:pPr marL="0" indent="0">
              <a:buNone/>
            </a:pPr>
            <a:r>
              <a:rPr lang="en-US" sz="2400" b="1" dirty="0">
                <a:solidFill>
                  <a:schemeClr val="accent2"/>
                </a:solidFill>
                <a:latin typeface="Calibri"/>
                <a:cs typeface="Calibri"/>
              </a:rPr>
              <a:t>Reading a book and chatting had a positive impact a year later on children’s ability to…</a:t>
            </a:r>
          </a:p>
          <a:p>
            <a:r>
              <a:rPr lang="en-US" sz="2400" dirty="0">
                <a:solidFill>
                  <a:schemeClr val="accent2"/>
                </a:solidFill>
                <a:latin typeface="Calibri"/>
                <a:cs typeface="Calibri"/>
              </a:rPr>
              <a:t>understand words and sentences</a:t>
            </a:r>
          </a:p>
          <a:p>
            <a:r>
              <a:rPr lang="en-US" sz="2400" dirty="0">
                <a:solidFill>
                  <a:schemeClr val="accent2"/>
                </a:solidFill>
                <a:latin typeface="Calibri"/>
                <a:cs typeface="Calibri"/>
              </a:rPr>
              <a:t>use a wide range of vocabulary </a:t>
            </a:r>
            <a:endParaRPr lang="en-US" sz="2400" dirty="0">
              <a:solidFill>
                <a:schemeClr val="accent2"/>
              </a:solidFill>
              <a:latin typeface="Calibri" panose="020F0502020204030204" pitchFamily="34" charset="0"/>
              <a:cs typeface="Calibri" panose="020F0502020204030204" pitchFamily="34" charset="0"/>
            </a:endParaRPr>
          </a:p>
          <a:p>
            <a:r>
              <a:rPr lang="en-US" sz="2400" dirty="0">
                <a:solidFill>
                  <a:schemeClr val="accent2"/>
                </a:solidFill>
                <a:latin typeface="Calibri"/>
                <a:cs typeface="Calibri"/>
              </a:rPr>
              <a:t>develop listening comprehension skills.</a:t>
            </a:r>
          </a:p>
          <a:p>
            <a:endParaRPr lang="en-US" sz="2400" dirty="0">
              <a:solidFill>
                <a:schemeClr val="accent2"/>
              </a:solidFill>
              <a:latin typeface="Calibri"/>
              <a:cs typeface="Calibri"/>
            </a:endParaRPr>
          </a:p>
          <a:p>
            <a:r>
              <a:rPr lang="en-US" sz="2400" dirty="0">
                <a:solidFill>
                  <a:schemeClr val="accent2"/>
                </a:solidFill>
                <a:latin typeface="Calibri"/>
                <a:cs typeface="Calibri"/>
              </a:rPr>
              <a:t>Read guided and library book at home</a:t>
            </a:r>
            <a:endParaRPr lang="en-US" sz="2400" dirty="0">
              <a:solidFill>
                <a:schemeClr val="accent2"/>
              </a:solidFill>
              <a:latin typeface="Calibri" panose="020F0502020204030204" pitchFamily="34" charset="0"/>
              <a:cs typeface="Calibri" panose="020F0502020204030204" pitchFamily="34" charset="0"/>
            </a:endParaRP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endParaRPr lang="en-US" sz="2400" dirty="0">
              <a:solidFill>
                <a:schemeClr val="tx1">
                  <a:lumMod val="95000"/>
                  <a:lumOff val="5000"/>
                </a:schemeClr>
              </a:solidFill>
            </a:endParaRPr>
          </a:p>
        </p:txBody>
      </p:sp>
      <p:sp>
        <p:nvSpPr>
          <p:cNvPr id="3" name="Title 2">
            <a:extLst>
              <a:ext uri="{FF2B5EF4-FFF2-40B4-BE49-F238E27FC236}">
                <a16:creationId xmlns:a16="http://schemas.microsoft.com/office/drawing/2014/main" id="{121341B6-FC05-0C46-9C0D-7547DDDC163E}"/>
              </a:ext>
            </a:extLst>
          </p:cNvPr>
          <p:cNvSpPr>
            <a:spLocks noGrp="1"/>
          </p:cNvSpPr>
          <p:nvPr>
            <p:ph type="title"/>
          </p:nvPr>
        </p:nvSpPr>
        <p:spPr>
          <a:xfrm>
            <a:off x="479376" y="616120"/>
            <a:ext cx="9140112" cy="1152128"/>
          </a:xfrm>
        </p:spPr>
        <p:txBody>
          <a:bodyPr/>
          <a:lstStyle/>
          <a:p>
            <a:r>
              <a:rPr lang="en-US"/>
              <a:t>The most important thing you can do is read with your child</a:t>
            </a:r>
          </a:p>
        </p:txBody>
      </p:sp>
      <p:pic>
        <p:nvPicPr>
          <p:cNvPr id="5" name="Picture 4" descr="A cover of a book&#10;&#10;Description automatically generated">
            <a:extLst>
              <a:ext uri="{FF2B5EF4-FFF2-40B4-BE49-F238E27FC236}">
                <a16:creationId xmlns:a16="http://schemas.microsoft.com/office/drawing/2014/main" id="{CDF134C6-C1AC-F698-1AD9-60365DC0D203}"/>
              </a:ext>
            </a:extLst>
          </p:cNvPr>
          <p:cNvPicPr>
            <a:picLocks noChangeAspect="1"/>
          </p:cNvPicPr>
          <p:nvPr/>
        </p:nvPicPr>
        <p:blipFill>
          <a:blip r:embed="rId3"/>
          <a:stretch>
            <a:fillRect/>
          </a:stretch>
        </p:blipFill>
        <p:spPr>
          <a:xfrm>
            <a:off x="7098111" y="1773328"/>
            <a:ext cx="3150575" cy="4315442"/>
          </a:xfrm>
          <a:prstGeom prst="rect">
            <a:avLst/>
          </a:prstGeom>
        </p:spPr>
      </p:pic>
    </p:spTree>
    <p:extLst>
      <p:ext uri="{BB962C8B-B14F-4D97-AF65-F5344CB8AC3E}">
        <p14:creationId xmlns:p14="http://schemas.microsoft.com/office/powerpoint/2010/main" val="402381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98AD0-3875-B94F-A90E-046466F6C19A}"/>
              </a:ext>
            </a:extLst>
          </p:cNvPr>
          <p:cNvSpPr>
            <a:spLocks noGrp="1"/>
          </p:cNvSpPr>
          <p:nvPr>
            <p:ph type="body" sz="quarter" idx="10"/>
          </p:nvPr>
        </p:nvSpPr>
        <p:spPr>
          <a:xfrm>
            <a:off x="479376" y="2544416"/>
            <a:ext cx="5854168" cy="3764903"/>
          </a:xfrm>
        </p:spPr>
        <p:txBody>
          <a:bodyPr lIns="91440" tIns="45720" rIns="91440" bIns="45720" anchor="t"/>
          <a:lstStyle/>
          <a:p>
            <a:r>
              <a:rPr lang="en-US">
                <a:solidFill>
                  <a:schemeClr val="accent2"/>
                </a:solidFill>
              </a:rPr>
              <a:t>Your child should be able to read their book without your help.</a:t>
            </a:r>
            <a:endParaRPr lang="en-US">
              <a:solidFill>
                <a:schemeClr val="accent2"/>
              </a:solidFill>
              <a:cs typeface="Calibri"/>
            </a:endParaRPr>
          </a:p>
          <a:p>
            <a:r>
              <a:rPr lang="en-US">
                <a:solidFill>
                  <a:schemeClr val="accent2"/>
                </a:solidFill>
              </a:rPr>
              <a:t>If they can’t read a word, read it to them.</a:t>
            </a:r>
            <a:endParaRPr lang="en-US">
              <a:solidFill>
                <a:schemeClr val="accent2"/>
              </a:solidFill>
              <a:cs typeface="Calibri"/>
            </a:endParaRPr>
          </a:p>
          <a:p>
            <a:r>
              <a:rPr lang="en-US">
                <a:solidFill>
                  <a:schemeClr val="accent2"/>
                </a:solidFill>
              </a:rPr>
              <a:t>Talk about the book and celebrate their success.</a:t>
            </a:r>
            <a:endParaRPr lang="en-US">
              <a:solidFill>
                <a:schemeClr val="accent2"/>
              </a:solidFill>
              <a:cs typeface="Calibri"/>
            </a:endParaRPr>
          </a:p>
        </p:txBody>
      </p:sp>
      <p:sp>
        <p:nvSpPr>
          <p:cNvPr id="3" name="Title 2">
            <a:extLst>
              <a:ext uri="{FF2B5EF4-FFF2-40B4-BE49-F238E27FC236}">
                <a16:creationId xmlns:a16="http://schemas.microsoft.com/office/drawing/2014/main" id="{ED26F458-A726-794D-91AB-7485E77815F9}"/>
              </a:ext>
            </a:extLst>
          </p:cNvPr>
          <p:cNvSpPr>
            <a:spLocks noGrp="1"/>
          </p:cNvSpPr>
          <p:nvPr>
            <p:ph type="title"/>
          </p:nvPr>
        </p:nvSpPr>
        <p:spPr/>
        <p:txBody>
          <a:bodyPr/>
          <a:lstStyle/>
          <a:p>
            <a:r>
              <a:rPr lang="en-US"/>
              <a:t>Listening to your child read their phonics book</a:t>
            </a:r>
          </a:p>
        </p:txBody>
      </p:sp>
      <p:pic>
        <p:nvPicPr>
          <p:cNvPr id="6" name="Picture 2" descr="Big Cat Phonics for Little Wandle Letters and Sounds Revised – Age 7+ – Parasports: Phase 4 Set 2">
            <a:extLst>
              <a:ext uri="{FF2B5EF4-FFF2-40B4-BE49-F238E27FC236}">
                <a16:creationId xmlns:a16="http://schemas.microsoft.com/office/drawing/2014/main" id="{7C653BF6-E9ED-4C40-B8B1-472F34132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850" y="2219088"/>
            <a:ext cx="2326497" cy="33408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Big Cat Phonics for Little Wandle Letters and Sounds Revised – Age 7+ – The Lights in the Darkness: Phase 3 Set 2">
            <a:extLst>
              <a:ext uri="{FF2B5EF4-FFF2-40B4-BE49-F238E27FC236}">
                <a16:creationId xmlns:a16="http://schemas.microsoft.com/office/drawing/2014/main" id="{D0BB020C-78C3-4C5B-823F-47C0EEF8D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2653" y="2235653"/>
            <a:ext cx="2323261" cy="334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9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F6C5C2-432E-8248-84DB-431199FAEAE8}"/>
              </a:ext>
            </a:extLst>
          </p:cNvPr>
          <p:cNvSpPr>
            <a:spLocks noGrp="1"/>
          </p:cNvSpPr>
          <p:nvPr>
            <p:ph type="body" sz="quarter" idx="10"/>
          </p:nvPr>
        </p:nvSpPr>
        <p:spPr>
          <a:xfrm>
            <a:off x="479376" y="1916832"/>
            <a:ext cx="6624736" cy="4392488"/>
          </a:xfrm>
        </p:spPr>
        <p:txBody>
          <a:bodyPr lIns="91440" tIns="45720" rIns="91440" bIns="45720" anchor="t"/>
          <a:lstStyle/>
          <a:p>
            <a:pPr marL="0" indent="0">
              <a:buNone/>
            </a:pPr>
            <a:r>
              <a:rPr lang="en-US" b="1">
                <a:solidFill>
                  <a:schemeClr val="accent2"/>
                </a:solidFill>
              </a:rPr>
              <a:t>The shared book is for YOU to read:</a:t>
            </a:r>
          </a:p>
          <a:p>
            <a:pPr>
              <a:spcBef>
                <a:spcPts val="600"/>
              </a:spcBef>
            </a:pPr>
            <a:r>
              <a:rPr lang="en-US" sz="2400">
                <a:solidFill>
                  <a:schemeClr val="accent2"/>
                </a:solidFill>
              </a:rPr>
              <a:t>Make the story sound as exciting as you can by changing your voice.</a:t>
            </a:r>
            <a:endParaRPr lang="en-US" sz="2400">
              <a:solidFill>
                <a:schemeClr val="accent2"/>
              </a:solidFill>
              <a:cs typeface="Calibri"/>
            </a:endParaRPr>
          </a:p>
          <a:p>
            <a:pPr>
              <a:spcBef>
                <a:spcPts val="600"/>
              </a:spcBef>
            </a:pPr>
            <a:r>
              <a:rPr lang="en-US" sz="2400">
                <a:solidFill>
                  <a:schemeClr val="accent2"/>
                </a:solidFill>
              </a:rPr>
              <a:t>Talk with your child as much as you can:</a:t>
            </a:r>
            <a:endParaRPr lang="en-US" sz="2400">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Introduce new and exciting language.</a:t>
            </a:r>
            <a:endParaRPr lang="en-US">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Encourage your child to use new vocabulary.</a:t>
            </a:r>
            <a:endParaRPr lang="en-US">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Make up sentences together.</a:t>
            </a:r>
            <a:endParaRPr lang="en-US">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Find different words to use.</a:t>
            </a:r>
            <a:endParaRPr lang="en-US">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Describe things you see.</a:t>
            </a:r>
            <a:endParaRPr lang="en-US">
              <a:solidFill>
                <a:schemeClr val="accent2"/>
              </a:solidFill>
              <a:cs typeface="Calibri"/>
            </a:endParaRPr>
          </a:p>
        </p:txBody>
      </p:sp>
      <p:sp>
        <p:nvSpPr>
          <p:cNvPr id="4" name="Title 3">
            <a:extLst>
              <a:ext uri="{FF2B5EF4-FFF2-40B4-BE49-F238E27FC236}">
                <a16:creationId xmlns:a16="http://schemas.microsoft.com/office/drawing/2014/main" id="{1D0C56A2-B8FB-0E4C-9808-4C8445824CFE}"/>
              </a:ext>
            </a:extLst>
          </p:cNvPr>
          <p:cNvSpPr>
            <a:spLocks noGrp="1"/>
          </p:cNvSpPr>
          <p:nvPr>
            <p:ph type="title"/>
          </p:nvPr>
        </p:nvSpPr>
        <p:spPr/>
        <p:txBody>
          <a:bodyPr/>
          <a:lstStyle/>
          <a:p>
            <a:r>
              <a:rPr lang="en-US"/>
              <a:t>Read to your child</a:t>
            </a:r>
          </a:p>
        </p:txBody>
      </p:sp>
      <p:pic>
        <p:nvPicPr>
          <p:cNvPr id="3" name="Picture 2" descr="A cougar walking in the snow&#10;&#10;Description automatically generated">
            <a:extLst>
              <a:ext uri="{FF2B5EF4-FFF2-40B4-BE49-F238E27FC236}">
                <a16:creationId xmlns:a16="http://schemas.microsoft.com/office/drawing/2014/main" id="{622BA0ED-80F1-C9EE-C7D6-A79C7CE5B530}"/>
              </a:ext>
            </a:extLst>
          </p:cNvPr>
          <p:cNvPicPr>
            <a:picLocks noChangeAspect="1"/>
          </p:cNvPicPr>
          <p:nvPr/>
        </p:nvPicPr>
        <p:blipFill>
          <a:blip r:embed="rId3"/>
          <a:stretch>
            <a:fillRect/>
          </a:stretch>
        </p:blipFill>
        <p:spPr>
          <a:xfrm>
            <a:off x="7585541" y="1607228"/>
            <a:ext cx="3150000" cy="4421052"/>
          </a:xfrm>
          <a:prstGeom prst="rect">
            <a:avLst/>
          </a:prstGeom>
        </p:spPr>
      </p:pic>
    </p:spTree>
    <p:extLst>
      <p:ext uri="{BB962C8B-B14F-4D97-AF65-F5344CB8AC3E}">
        <p14:creationId xmlns:p14="http://schemas.microsoft.com/office/powerpoint/2010/main" val="34111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94F2CC-1E17-114E-BB98-903957021FB5}"/>
              </a:ext>
            </a:extLst>
          </p:cNvPr>
          <p:cNvSpPr>
            <a:spLocks noGrp="1"/>
          </p:cNvSpPr>
          <p:nvPr>
            <p:ph type="title"/>
          </p:nvPr>
        </p:nvSpPr>
        <p:spPr>
          <a:xfrm>
            <a:off x="479376" y="332655"/>
            <a:ext cx="9793088" cy="2089423"/>
          </a:xfrm>
          <a:prstGeom prst="rect">
            <a:avLst/>
          </a:prstGeom>
        </p:spPr>
        <p:txBody>
          <a:bodyPr/>
          <a:lstStyle/>
          <a:p>
            <a:r>
              <a:rPr lang="en-US" dirty="0"/>
              <a:t>Supporting your child with phonics</a:t>
            </a:r>
            <a:br>
              <a:rPr lang="en-US" dirty="0"/>
            </a:br>
            <a:br>
              <a:rPr lang="en-US" dirty="0"/>
            </a:br>
            <a:r>
              <a:rPr lang="en-US" dirty="0">
                <a:cs typeface="Calibri"/>
                <a:hlinkClick r:id="rId3"/>
              </a:rPr>
              <a:t>https://www.littlewandlelettersandsounds.org.uk/resources/for-parents</a:t>
            </a:r>
            <a:endParaRPr lang="en-US" dirty="0"/>
          </a:p>
        </p:txBody>
      </p:sp>
      <p:pic>
        <p:nvPicPr>
          <p:cNvPr id="2" name="Picture 8" descr="Graphical user interface, application&#10;&#10;Description automatically generated">
            <a:extLst>
              <a:ext uri="{FF2B5EF4-FFF2-40B4-BE49-F238E27FC236}">
                <a16:creationId xmlns:a16="http://schemas.microsoft.com/office/drawing/2014/main" id="{EF00527E-38C5-DABC-6CF4-357FEDD559E0}"/>
              </a:ext>
            </a:extLst>
          </p:cNvPr>
          <p:cNvPicPr>
            <a:picLocks noChangeAspect="1"/>
          </p:cNvPicPr>
          <p:nvPr/>
        </p:nvPicPr>
        <p:blipFill rotWithShape="1">
          <a:blip r:embed="rId4"/>
          <a:srcRect t="5966" r="56" b="130"/>
          <a:stretch/>
        </p:blipFill>
        <p:spPr>
          <a:xfrm>
            <a:off x="477289" y="2422079"/>
            <a:ext cx="11114952" cy="3025033"/>
          </a:xfrm>
          <a:prstGeom prst="rect">
            <a:avLst/>
          </a:prstGeom>
        </p:spPr>
      </p:pic>
    </p:spTree>
    <p:extLst>
      <p:ext uri="{BB962C8B-B14F-4D97-AF65-F5344CB8AC3E}">
        <p14:creationId xmlns:p14="http://schemas.microsoft.com/office/powerpoint/2010/main" val="140854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F6C5C2-432E-8248-84DB-431199FAEAE8}"/>
              </a:ext>
            </a:extLst>
          </p:cNvPr>
          <p:cNvSpPr>
            <a:spLocks noGrp="1"/>
          </p:cNvSpPr>
          <p:nvPr>
            <p:ph type="body" sz="quarter" idx="10"/>
          </p:nvPr>
        </p:nvSpPr>
        <p:spPr>
          <a:xfrm>
            <a:off x="479376" y="1916832"/>
            <a:ext cx="7152627" cy="4392488"/>
          </a:xfrm>
        </p:spPr>
        <p:txBody>
          <a:bodyPr lIns="91440" tIns="45720" rIns="91440" bIns="45720" anchor="t"/>
          <a:lstStyle/>
          <a:p>
            <a:pPr>
              <a:spcBef>
                <a:spcPts val="600"/>
              </a:spcBef>
            </a:pPr>
            <a:r>
              <a:rPr lang="en-US" dirty="0">
                <a:solidFill>
                  <a:schemeClr val="accent2"/>
                </a:solidFill>
              </a:rPr>
              <a:t>You still have an important role to play in supporting your child to become a lifelong reader.</a:t>
            </a:r>
          </a:p>
          <a:p>
            <a:pPr>
              <a:spcBef>
                <a:spcPts val="600"/>
              </a:spcBef>
            </a:pPr>
            <a:endParaRPr lang="en-US" dirty="0">
              <a:solidFill>
                <a:schemeClr val="accent2"/>
              </a:solidFill>
              <a:ea typeface="+mn-lt"/>
              <a:cs typeface="+mn-lt"/>
            </a:endParaRPr>
          </a:p>
          <a:p>
            <a:pPr>
              <a:spcBef>
                <a:spcPts val="600"/>
              </a:spcBef>
            </a:pPr>
            <a:r>
              <a:rPr lang="en-US" dirty="0">
                <a:solidFill>
                  <a:schemeClr val="accent2"/>
                </a:solidFill>
                <a:ea typeface="+mn-lt"/>
                <a:cs typeface="+mn-lt"/>
              </a:rPr>
              <a:t>Continue to</a:t>
            </a:r>
            <a:r>
              <a:rPr lang="en-US" dirty="0">
                <a:solidFill>
                  <a:schemeClr val="accent2"/>
                </a:solidFill>
              </a:rPr>
              <a:t> listen to your child read (reading with your child).</a:t>
            </a:r>
          </a:p>
          <a:p>
            <a:pPr>
              <a:spcBef>
                <a:spcPts val="600"/>
              </a:spcBef>
            </a:pPr>
            <a:endParaRPr lang="en-US" dirty="0">
              <a:solidFill>
                <a:schemeClr val="accent2"/>
              </a:solidFill>
            </a:endParaRPr>
          </a:p>
          <a:p>
            <a:pPr>
              <a:spcBef>
                <a:spcPts val="600"/>
              </a:spcBef>
            </a:pPr>
            <a:r>
              <a:rPr lang="en-US" dirty="0">
                <a:solidFill>
                  <a:schemeClr val="accent2"/>
                </a:solidFill>
              </a:rPr>
              <a:t>It will support them to develop their reading fluency, their prosody, and their confidence.</a:t>
            </a:r>
            <a:endParaRPr lang="en-US" dirty="0">
              <a:solidFill>
                <a:schemeClr val="accent2"/>
              </a:solidFill>
              <a:cs typeface="Calibri"/>
            </a:endParaRPr>
          </a:p>
        </p:txBody>
      </p:sp>
      <p:sp>
        <p:nvSpPr>
          <p:cNvPr id="4" name="Title 3">
            <a:extLst>
              <a:ext uri="{FF2B5EF4-FFF2-40B4-BE49-F238E27FC236}">
                <a16:creationId xmlns:a16="http://schemas.microsoft.com/office/drawing/2014/main" id="{1D0C56A2-B8FB-0E4C-9808-4C8445824CFE}"/>
              </a:ext>
            </a:extLst>
          </p:cNvPr>
          <p:cNvSpPr>
            <a:spLocks noGrp="1"/>
          </p:cNvSpPr>
          <p:nvPr>
            <p:ph type="title"/>
          </p:nvPr>
        </p:nvSpPr>
        <p:spPr/>
        <p:txBody>
          <a:bodyPr lIns="91440" tIns="45720" rIns="91440" bIns="45720" anchor="b" anchorCtr="0"/>
          <a:lstStyle/>
          <a:p>
            <a:endParaRPr lang="en-US" dirty="0"/>
          </a:p>
        </p:txBody>
      </p:sp>
      <p:pic>
        <p:nvPicPr>
          <p:cNvPr id="3" name="Picture 2" descr="A cat on a roof&#10;&#10;Description automatically generated">
            <a:extLst>
              <a:ext uri="{FF2B5EF4-FFF2-40B4-BE49-F238E27FC236}">
                <a16:creationId xmlns:a16="http://schemas.microsoft.com/office/drawing/2014/main" id="{0E75D45A-31F7-3DFD-2246-84C2FD71492B}"/>
              </a:ext>
            </a:extLst>
          </p:cNvPr>
          <p:cNvPicPr>
            <a:picLocks noChangeAspect="1"/>
          </p:cNvPicPr>
          <p:nvPr/>
        </p:nvPicPr>
        <p:blipFill>
          <a:blip r:embed="rId3"/>
          <a:stretch>
            <a:fillRect/>
          </a:stretch>
        </p:blipFill>
        <p:spPr>
          <a:xfrm>
            <a:off x="7793818" y="1484784"/>
            <a:ext cx="3089026" cy="4284000"/>
          </a:xfrm>
          <a:prstGeom prst="rect">
            <a:avLst/>
          </a:prstGeom>
        </p:spPr>
      </p:pic>
    </p:spTree>
    <p:extLst>
      <p:ext uri="{BB962C8B-B14F-4D97-AF65-F5344CB8AC3E}">
        <p14:creationId xmlns:p14="http://schemas.microsoft.com/office/powerpoint/2010/main" val="30404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7DBB20-2EB0-A44A-886D-D675349D6144}"/>
              </a:ext>
            </a:extLst>
          </p:cNvPr>
          <p:cNvSpPr>
            <a:spLocks noGrp="1"/>
          </p:cNvSpPr>
          <p:nvPr>
            <p:ph type="body" sz="quarter" idx="10"/>
          </p:nvPr>
        </p:nvSpPr>
        <p:spPr/>
        <p:txBody>
          <a:bodyPr/>
          <a:lstStyle/>
          <a:p>
            <a:r>
              <a:rPr lang="en-US" sz="4400"/>
              <a:t>One of the greatest gifts adults can give is to read to children </a:t>
            </a:r>
          </a:p>
          <a:p>
            <a:r>
              <a:rPr lang="en-US" b="0"/>
              <a:t>Carl Sagan</a:t>
            </a:r>
          </a:p>
        </p:txBody>
      </p:sp>
      <p:pic>
        <p:nvPicPr>
          <p:cNvPr id="2" name="Picture 1">
            <a:extLst>
              <a:ext uri="{FF2B5EF4-FFF2-40B4-BE49-F238E27FC236}">
                <a16:creationId xmlns:a16="http://schemas.microsoft.com/office/drawing/2014/main" id="{CF4C0FEF-F07C-4CC3-8DA2-058C5C923D1A}"/>
              </a:ext>
            </a:extLst>
          </p:cNvPr>
          <p:cNvPicPr>
            <a:picLocks noChangeAspect="1"/>
          </p:cNvPicPr>
          <p:nvPr/>
        </p:nvPicPr>
        <p:blipFill>
          <a:blip r:embed="rId3"/>
          <a:stretch>
            <a:fillRect/>
          </a:stretch>
        </p:blipFill>
        <p:spPr>
          <a:xfrm>
            <a:off x="254626" y="267299"/>
            <a:ext cx="11937374" cy="65907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FF18DC-B9DE-FA47-9A8A-F3690285D807}"/>
              </a:ext>
            </a:extLst>
          </p:cNvPr>
          <p:cNvSpPr>
            <a:spLocks noGrp="1"/>
          </p:cNvSpPr>
          <p:nvPr>
            <p:ph type="title"/>
          </p:nvPr>
        </p:nvSpPr>
        <p:spPr/>
        <p:txBody>
          <a:bodyPr/>
          <a:lstStyle/>
          <a:p>
            <a:r>
              <a:rPr lang="en-US"/>
              <a:t>Terminology </a:t>
            </a:r>
          </a:p>
        </p:txBody>
      </p:sp>
      <p:sp>
        <p:nvSpPr>
          <p:cNvPr id="5" name="Rounded Rectangle 4">
            <a:extLst>
              <a:ext uri="{FF2B5EF4-FFF2-40B4-BE49-F238E27FC236}">
                <a16:creationId xmlns:a16="http://schemas.microsoft.com/office/drawing/2014/main" id="{1769BDE3-0AAC-A341-BB8F-73D178BFF921}"/>
              </a:ext>
            </a:extLst>
          </p:cNvPr>
          <p:cNvSpPr/>
          <p:nvPr/>
        </p:nvSpPr>
        <p:spPr>
          <a:xfrm>
            <a:off x="623392" y="2132856"/>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phoneme</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6" name="Rounded Rectangle 5">
            <a:extLst>
              <a:ext uri="{FF2B5EF4-FFF2-40B4-BE49-F238E27FC236}">
                <a16:creationId xmlns:a16="http://schemas.microsoft.com/office/drawing/2014/main" id="{3120A5B3-E8CF-1645-AE51-E5574FE5F74F}"/>
              </a:ext>
            </a:extLst>
          </p:cNvPr>
          <p:cNvSpPr/>
          <p:nvPr/>
        </p:nvSpPr>
        <p:spPr>
          <a:xfrm>
            <a:off x="6888088" y="2103647"/>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3000" b="1">
                <a:solidFill>
                  <a:srgbClr val="FFFFFF"/>
                </a:solidFill>
                <a:latin typeface="Calibri" panose="020F0502020204030204"/>
              </a:rPr>
              <a:t>split </a:t>
            </a:r>
            <a:r>
              <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rPr>
              <a:t>vowel digraph</a:t>
            </a:r>
            <a:r>
              <a:rPr lang="en-US" sz="3000" b="1">
                <a:solidFill>
                  <a:srgbClr val="FFFFFF"/>
                </a:solidFill>
                <a:latin typeface="Calibri" panose="020F0502020204030204"/>
              </a:rPr>
              <a:t> </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7" name="Rounded Rectangle 6">
            <a:extLst>
              <a:ext uri="{FF2B5EF4-FFF2-40B4-BE49-F238E27FC236}">
                <a16:creationId xmlns:a16="http://schemas.microsoft.com/office/drawing/2014/main" id="{22408E65-6639-BF46-A2B1-8EE40CCA0AB0}"/>
              </a:ext>
            </a:extLst>
          </p:cNvPr>
          <p:cNvSpPr/>
          <p:nvPr/>
        </p:nvSpPr>
        <p:spPr>
          <a:xfrm>
            <a:off x="623392" y="3111759"/>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grapheme</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8" name="Rounded Rectangle 7">
            <a:extLst>
              <a:ext uri="{FF2B5EF4-FFF2-40B4-BE49-F238E27FC236}">
                <a16:creationId xmlns:a16="http://schemas.microsoft.com/office/drawing/2014/main" id="{E525C50B-ABA3-8E48-87FF-F6B23D6442BD}"/>
              </a:ext>
            </a:extLst>
          </p:cNvPr>
          <p:cNvSpPr/>
          <p:nvPr/>
        </p:nvSpPr>
        <p:spPr>
          <a:xfrm>
            <a:off x="6888088" y="3082550"/>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3000" b="1">
                <a:solidFill>
                  <a:srgbClr val="FFFFFF"/>
                </a:solidFill>
                <a:latin typeface="Calibri" panose="020F0502020204030204"/>
              </a:rPr>
              <a:t>blend </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9" name="Rounded Rectangle 8">
            <a:extLst>
              <a:ext uri="{FF2B5EF4-FFF2-40B4-BE49-F238E27FC236}">
                <a16:creationId xmlns:a16="http://schemas.microsoft.com/office/drawing/2014/main" id="{6A02456E-1619-6441-8838-4FAF7B95E8DE}"/>
              </a:ext>
            </a:extLst>
          </p:cNvPr>
          <p:cNvSpPr/>
          <p:nvPr/>
        </p:nvSpPr>
        <p:spPr>
          <a:xfrm>
            <a:off x="625082" y="4119871"/>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digraph</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10" name="Rounded Rectangle 9">
            <a:extLst>
              <a:ext uri="{FF2B5EF4-FFF2-40B4-BE49-F238E27FC236}">
                <a16:creationId xmlns:a16="http://schemas.microsoft.com/office/drawing/2014/main" id="{D8CA016A-8FA6-964F-AB5B-6E97732A71F4}"/>
              </a:ext>
            </a:extLst>
          </p:cNvPr>
          <p:cNvSpPr/>
          <p:nvPr/>
        </p:nvSpPr>
        <p:spPr>
          <a:xfrm>
            <a:off x="6889778" y="4090662"/>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segment</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11" name="Rounded Rectangle 10">
            <a:extLst>
              <a:ext uri="{FF2B5EF4-FFF2-40B4-BE49-F238E27FC236}">
                <a16:creationId xmlns:a16="http://schemas.microsoft.com/office/drawing/2014/main" id="{6CC4B300-839D-984F-AF8D-56FF7F67EB7F}"/>
              </a:ext>
            </a:extLst>
          </p:cNvPr>
          <p:cNvSpPr/>
          <p:nvPr/>
        </p:nvSpPr>
        <p:spPr>
          <a:xfrm>
            <a:off x="623392" y="5127171"/>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trigraph</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Tree>
    <p:extLst>
      <p:ext uri="{BB962C8B-B14F-4D97-AF65-F5344CB8AC3E}">
        <p14:creationId xmlns:p14="http://schemas.microsoft.com/office/powerpoint/2010/main" val="7617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45611C7-E0F5-DA44-85D0-52EBBAE9A918}"/>
              </a:ext>
            </a:extLst>
          </p:cNvPr>
          <p:cNvSpPr/>
          <p:nvPr/>
        </p:nvSpPr>
        <p:spPr>
          <a:xfrm>
            <a:off x="263352" y="1628800"/>
            <a:ext cx="11665296" cy="4968552"/>
          </a:xfrm>
          <a:prstGeom prst="roundRect">
            <a:avLst>
              <a:gd name="adj" fmla="val 4865"/>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2" name="Text Placeholder 1">
            <a:extLst>
              <a:ext uri="{FF2B5EF4-FFF2-40B4-BE49-F238E27FC236}">
                <a16:creationId xmlns:a16="http://schemas.microsoft.com/office/drawing/2014/main" id="{A4451E03-CDAF-FD45-B0F4-36BD87D44AD0}"/>
              </a:ext>
            </a:extLst>
          </p:cNvPr>
          <p:cNvSpPr>
            <a:spLocks noGrp="1"/>
          </p:cNvSpPr>
          <p:nvPr>
            <p:ph type="body" sz="quarter" idx="10"/>
          </p:nvPr>
        </p:nvSpPr>
        <p:spPr>
          <a:xfrm>
            <a:off x="479376" y="2204864"/>
            <a:ext cx="5256584" cy="4392488"/>
          </a:xfrm>
        </p:spPr>
        <p:txBody>
          <a:bodyPr/>
          <a:lstStyle/>
          <a:p>
            <a:pPr marL="0" indent="0" algn="ctr">
              <a:buNone/>
            </a:pPr>
            <a:r>
              <a:rPr lang="en-US" sz="8000" u="sng">
                <a:solidFill>
                  <a:schemeClr val="accent2"/>
                </a:solidFill>
                <a:latin typeface="+mj-lt"/>
                <a:ea typeface="Sassoon Infant Rg" panose="02000503030000020003" pitchFamily="2" charset="0"/>
              </a:rPr>
              <a:t>sh</a:t>
            </a:r>
            <a:r>
              <a:rPr lang="en-US" sz="8000">
                <a:solidFill>
                  <a:schemeClr val="tx1"/>
                </a:solidFill>
                <a:latin typeface="+mj-lt"/>
                <a:ea typeface="Sassoon Infant Rg" panose="02000503030000020003" pitchFamily="2" charset="0"/>
              </a:rPr>
              <a:t>ell</a:t>
            </a:r>
          </a:p>
          <a:p>
            <a:pPr marL="0" indent="0" algn="ctr">
              <a:buNone/>
            </a:pPr>
            <a:r>
              <a:rPr lang="en-US" sz="8000" u="sng">
                <a:solidFill>
                  <a:schemeClr val="accent2"/>
                </a:solidFill>
                <a:latin typeface="+mj-lt"/>
                <a:ea typeface="Sassoon Infant Rg" panose="02000503030000020003" pitchFamily="2" charset="0"/>
              </a:rPr>
              <a:t>ch</a:t>
            </a:r>
            <a:r>
              <a:rPr lang="en-US" sz="8000">
                <a:solidFill>
                  <a:schemeClr val="tx1"/>
                </a:solidFill>
                <a:latin typeface="+mj-lt"/>
                <a:ea typeface="Sassoon Infant Rg" panose="02000503030000020003" pitchFamily="2" charset="0"/>
              </a:rPr>
              <a:t>ef</a:t>
            </a:r>
          </a:p>
          <a:p>
            <a:pPr marL="0" indent="0" algn="ctr">
              <a:buNone/>
            </a:pPr>
            <a:r>
              <a:rPr lang="en-US" sz="8000">
                <a:solidFill>
                  <a:schemeClr val="tx1"/>
                </a:solidFill>
                <a:latin typeface="+mj-lt"/>
                <a:ea typeface="Sassoon Infant Rg" panose="02000503030000020003" pitchFamily="2" charset="0"/>
              </a:rPr>
              <a:t>spe</a:t>
            </a:r>
            <a:r>
              <a:rPr lang="en-US" sz="8000" u="sng">
                <a:solidFill>
                  <a:schemeClr val="accent2"/>
                </a:solidFill>
                <a:latin typeface="+mj-lt"/>
                <a:ea typeface="Sassoon Infant Rg" panose="02000503030000020003" pitchFamily="2" charset="0"/>
              </a:rPr>
              <a:t>ci</a:t>
            </a:r>
            <a:r>
              <a:rPr lang="en-US" sz="8000">
                <a:solidFill>
                  <a:schemeClr val="tx1"/>
                </a:solidFill>
                <a:latin typeface="+mj-lt"/>
                <a:ea typeface="Sassoon Infant Rg" panose="02000503030000020003" pitchFamily="2" charset="0"/>
              </a:rPr>
              <a:t>al</a:t>
            </a:r>
            <a:endParaRPr lang="en-US" sz="9600">
              <a:solidFill>
                <a:schemeClr val="tx1"/>
              </a:solidFill>
              <a:latin typeface="+mj-lt"/>
              <a:ea typeface="Sassoon Infant Rg" panose="02000503030000020003" pitchFamily="2" charset="0"/>
            </a:endParaRPr>
          </a:p>
        </p:txBody>
      </p:sp>
      <p:sp>
        <p:nvSpPr>
          <p:cNvPr id="3" name="Title 2">
            <a:extLst>
              <a:ext uri="{FF2B5EF4-FFF2-40B4-BE49-F238E27FC236}">
                <a16:creationId xmlns:a16="http://schemas.microsoft.com/office/drawing/2014/main" id="{A089F851-6352-7342-953E-DB04AE7679B1}"/>
              </a:ext>
            </a:extLst>
          </p:cNvPr>
          <p:cNvSpPr>
            <a:spLocks noGrp="1"/>
          </p:cNvSpPr>
          <p:nvPr>
            <p:ph type="title"/>
          </p:nvPr>
        </p:nvSpPr>
        <p:spPr>
          <a:xfrm>
            <a:off x="479376" y="332656"/>
            <a:ext cx="9793088" cy="1152128"/>
          </a:xfrm>
        </p:spPr>
        <p:txBody>
          <a:bodyPr/>
          <a:lstStyle/>
          <a:p>
            <a:r>
              <a:rPr lang="en-US"/>
              <a:t>All the different ways to write </a:t>
            </a:r>
            <a:br>
              <a:rPr lang="en-US"/>
            </a:br>
            <a:r>
              <a:rPr lang="en-US"/>
              <a:t>the phoneme /</a:t>
            </a:r>
            <a:r>
              <a:rPr lang="en-US" err="1"/>
              <a:t>sh</a:t>
            </a:r>
            <a:r>
              <a:rPr lang="en-US"/>
              <a:t>/:</a:t>
            </a:r>
          </a:p>
        </p:txBody>
      </p:sp>
      <p:sp>
        <p:nvSpPr>
          <p:cNvPr id="4" name="Text Placeholder 3">
            <a:extLst>
              <a:ext uri="{FF2B5EF4-FFF2-40B4-BE49-F238E27FC236}">
                <a16:creationId xmlns:a16="http://schemas.microsoft.com/office/drawing/2014/main" id="{7FC492CE-899C-294C-9F0C-49E8A7FC09DD}"/>
              </a:ext>
            </a:extLst>
          </p:cNvPr>
          <p:cNvSpPr>
            <a:spLocks noGrp="1"/>
          </p:cNvSpPr>
          <p:nvPr>
            <p:ph type="body" sz="quarter" idx="11"/>
          </p:nvPr>
        </p:nvSpPr>
        <p:spPr>
          <a:xfrm>
            <a:off x="6240016" y="2204864"/>
            <a:ext cx="5256584" cy="4392488"/>
          </a:xfrm>
        </p:spPr>
        <p:txBody>
          <a:bodyPr/>
          <a:lstStyle/>
          <a:p>
            <a:pPr marL="0" indent="0" algn="ctr">
              <a:buNone/>
            </a:pPr>
            <a:r>
              <a:rPr lang="en-US" sz="8000">
                <a:solidFill>
                  <a:schemeClr val="tx1"/>
                </a:solidFill>
                <a:latin typeface="+mj-lt"/>
                <a:ea typeface="Sassoon Infant Rg" panose="02000503030000020003" pitchFamily="2" charset="0"/>
              </a:rPr>
              <a:t>cap</a:t>
            </a:r>
            <a:r>
              <a:rPr lang="en-US" sz="8000" u="sng">
                <a:solidFill>
                  <a:schemeClr val="accent2"/>
                </a:solidFill>
                <a:latin typeface="+mj-lt"/>
                <a:ea typeface="Sassoon Infant Rg" panose="02000503030000020003" pitchFamily="2" charset="0"/>
              </a:rPr>
              <a:t>ti</a:t>
            </a:r>
            <a:r>
              <a:rPr lang="en-US" sz="8000">
                <a:solidFill>
                  <a:schemeClr val="tx1"/>
                </a:solidFill>
                <a:latin typeface="+mj-lt"/>
                <a:ea typeface="Sassoon Infant Rg" panose="02000503030000020003" pitchFamily="2" charset="0"/>
              </a:rPr>
              <a:t>on</a:t>
            </a:r>
          </a:p>
          <a:p>
            <a:pPr marL="0" indent="0" algn="ctr">
              <a:buNone/>
            </a:pPr>
            <a:r>
              <a:rPr lang="en-US" sz="8000">
                <a:solidFill>
                  <a:schemeClr val="tx1"/>
                </a:solidFill>
                <a:latin typeface="+mj-lt"/>
                <a:ea typeface="Sassoon Infant Rg" panose="02000503030000020003" pitchFamily="2" charset="0"/>
              </a:rPr>
              <a:t>man</a:t>
            </a:r>
            <a:r>
              <a:rPr lang="en-US" sz="8000" u="sng">
                <a:solidFill>
                  <a:schemeClr val="accent2"/>
                </a:solidFill>
                <a:latin typeface="+mj-lt"/>
                <a:ea typeface="Sassoon Infant Rg" panose="02000503030000020003" pitchFamily="2" charset="0"/>
              </a:rPr>
              <a:t>si</a:t>
            </a:r>
            <a:r>
              <a:rPr lang="en-US" sz="8000">
                <a:solidFill>
                  <a:schemeClr val="tx1"/>
                </a:solidFill>
                <a:latin typeface="+mj-lt"/>
                <a:ea typeface="Sassoon Infant Rg" panose="02000503030000020003" pitchFamily="2" charset="0"/>
              </a:rPr>
              <a:t>on</a:t>
            </a:r>
          </a:p>
          <a:p>
            <a:pPr marL="0" indent="0" algn="ctr">
              <a:buNone/>
            </a:pPr>
            <a:r>
              <a:rPr lang="en-US" sz="8000">
                <a:solidFill>
                  <a:schemeClr val="tx1"/>
                </a:solidFill>
                <a:latin typeface="+mj-lt"/>
                <a:ea typeface="Sassoon Infant Rg" panose="02000503030000020003" pitchFamily="2" charset="0"/>
              </a:rPr>
              <a:t>pa</a:t>
            </a:r>
            <a:r>
              <a:rPr lang="en-US" sz="8000" u="sng">
                <a:solidFill>
                  <a:schemeClr val="accent2"/>
                </a:solidFill>
                <a:latin typeface="+mj-lt"/>
                <a:ea typeface="Sassoon Infant Rg" panose="02000503030000020003" pitchFamily="2" charset="0"/>
              </a:rPr>
              <a:t>ssi</a:t>
            </a:r>
            <a:r>
              <a:rPr lang="en-US" sz="8000">
                <a:solidFill>
                  <a:schemeClr val="tx1"/>
                </a:solidFill>
                <a:latin typeface="+mj-lt"/>
                <a:ea typeface="Sassoon Infant Rg" panose="02000503030000020003" pitchFamily="2" charset="0"/>
              </a:rPr>
              <a:t>on</a:t>
            </a:r>
          </a:p>
        </p:txBody>
      </p:sp>
    </p:spTree>
    <p:extLst>
      <p:ext uri="{BB962C8B-B14F-4D97-AF65-F5344CB8AC3E}">
        <p14:creationId xmlns:p14="http://schemas.microsoft.com/office/powerpoint/2010/main" val="332229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732A3-851D-D049-AD06-5F1AF59A655A}"/>
              </a:ext>
            </a:extLst>
          </p:cNvPr>
          <p:cNvSpPr>
            <a:spLocks noGrp="1"/>
          </p:cNvSpPr>
          <p:nvPr>
            <p:ph type="body" sz="quarter" idx="10"/>
          </p:nvPr>
        </p:nvSpPr>
        <p:spPr>
          <a:xfrm>
            <a:off x="479376" y="2564904"/>
            <a:ext cx="4176464" cy="3744416"/>
          </a:xfrm>
        </p:spPr>
        <p:txBody>
          <a:bodyPr lIns="91440" tIns="45720" rIns="91440" bIns="45720" anchor="t"/>
          <a:lstStyle/>
          <a:p>
            <a:r>
              <a:rPr lang="en-US" sz="3200">
                <a:solidFill>
                  <a:schemeClr val="accent2"/>
                </a:solidFill>
              </a:rPr>
              <a:t>Say the word.</a:t>
            </a:r>
            <a:endParaRPr lang="en-US" sz="3200">
              <a:solidFill>
                <a:schemeClr val="accent2"/>
              </a:solidFill>
              <a:cs typeface="Calibri"/>
            </a:endParaRPr>
          </a:p>
          <a:p>
            <a:r>
              <a:rPr lang="en-US" sz="3200">
                <a:solidFill>
                  <a:schemeClr val="accent2"/>
                </a:solidFill>
              </a:rPr>
              <a:t>Segment the sounds.</a:t>
            </a:r>
            <a:endParaRPr lang="en-US" sz="3200">
              <a:solidFill>
                <a:schemeClr val="accent2"/>
              </a:solidFill>
              <a:cs typeface="Calibri"/>
            </a:endParaRPr>
          </a:p>
          <a:p>
            <a:r>
              <a:rPr lang="en-US" sz="3200">
                <a:solidFill>
                  <a:schemeClr val="accent2"/>
                </a:solidFill>
              </a:rPr>
              <a:t>Count the sounds.</a:t>
            </a:r>
            <a:endParaRPr lang="en-US" sz="3200">
              <a:solidFill>
                <a:schemeClr val="accent2"/>
              </a:solidFill>
              <a:cs typeface="Calibri"/>
            </a:endParaRPr>
          </a:p>
          <a:p>
            <a:r>
              <a:rPr lang="en-US" sz="3200">
                <a:solidFill>
                  <a:schemeClr val="accent2"/>
                </a:solidFill>
              </a:rPr>
              <a:t>Write them down.</a:t>
            </a:r>
            <a:endParaRPr lang="en-US" sz="3200">
              <a:solidFill>
                <a:schemeClr val="accent2"/>
              </a:solidFill>
              <a:cs typeface="Calibri"/>
            </a:endParaRPr>
          </a:p>
        </p:txBody>
      </p:sp>
      <p:sp>
        <p:nvSpPr>
          <p:cNvPr id="3" name="Title 2">
            <a:extLst>
              <a:ext uri="{FF2B5EF4-FFF2-40B4-BE49-F238E27FC236}">
                <a16:creationId xmlns:a16="http://schemas.microsoft.com/office/drawing/2014/main" id="{ECFA671A-2241-5149-A2E4-B0A940F120BA}"/>
              </a:ext>
            </a:extLst>
          </p:cNvPr>
          <p:cNvSpPr>
            <a:spLocks noGrp="1"/>
          </p:cNvSpPr>
          <p:nvPr>
            <p:ph type="title"/>
          </p:nvPr>
        </p:nvSpPr>
        <p:spPr/>
        <p:txBody>
          <a:bodyPr/>
          <a:lstStyle/>
          <a:p>
            <a:r>
              <a:rPr lang="en-US"/>
              <a:t>Spelling</a:t>
            </a:r>
          </a:p>
        </p:txBody>
      </p:sp>
      <p:pic>
        <p:nvPicPr>
          <p:cNvPr id="6" name="Picture 5" descr="A child writing on a paper&#10;&#10;Description automatically generated">
            <a:extLst>
              <a:ext uri="{FF2B5EF4-FFF2-40B4-BE49-F238E27FC236}">
                <a16:creationId xmlns:a16="http://schemas.microsoft.com/office/drawing/2014/main" id="{7C0C38FA-1D99-8C4D-F6FC-324A13ED2AC2}"/>
              </a:ext>
            </a:extLst>
          </p:cNvPr>
          <p:cNvPicPr>
            <a:picLocks noChangeAspect="1"/>
          </p:cNvPicPr>
          <p:nvPr/>
        </p:nvPicPr>
        <p:blipFill>
          <a:blip r:embed="rId3"/>
          <a:stretch>
            <a:fillRect/>
          </a:stretch>
        </p:blipFill>
        <p:spPr>
          <a:xfrm>
            <a:off x="5362941" y="1336363"/>
            <a:ext cx="5335539" cy="4351205"/>
          </a:xfrm>
          <a:prstGeom prst="roundRect">
            <a:avLst/>
          </a:prstGeom>
        </p:spPr>
      </p:pic>
    </p:spTree>
    <p:extLst>
      <p:ext uri="{BB962C8B-B14F-4D97-AF65-F5344CB8AC3E}">
        <p14:creationId xmlns:p14="http://schemas.microsoft.com/office/powerpoint/2010/main" val="99693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A5F2C-AD7F-CF4C-9D4C-AD07FF3F812C}"/>
              </a:ext>
            </a:extLst>
          </p:cNvPr>
          <p:cNvSpPr>
            <a:spLocks noGrp="1"/>
          </p:cNvSpPr>
          <p:nvPr>
            <p:ph type="title"/>
          </p:nvPr>
        </p:nvSpPr>
        <p:spPr>
          <a:prstGeom prst="rect">
            <a:avLst/>
          </a:prstGeom>
        </p:spPr>
        <p:txBody>
          <a:bodyPr/>
          <a:lstStyle/>
          <a:p>
            <a:r>
              <a:rPr lang="en-US" dirty="0"/>
              <a:t>Pronunciation of Sounds Ph 5 (2 Mins)/ How we teach (2 mins)/ Tricky words (3 mins)</a:t>
            </a:r>
          </a:p>
        </p:txBody>
      </p:sp>
      <p:pic>
        <p:nvPicPr>
          <p:cNvPr id="5" name="3C1KTDag0ZA"/>
          <p:cNvPicPr>
            <a:picLocks noRot="1" noChangeAspect="1"/>
          </p:cNvPicPr>
          <p:nvPr>
            <a:videoFile r:link="rId1"/>
          </p:nvPr>
        </p:nvPicPr>
        <p:blipFill rotWithShape="1">
          <a:blip r:embed="rId4">
            <a:extLst>
              <a:ext uri="{28A0092B-C50C-407E-A947-70E740481C1C}">
                <a14:useLocalDpi xmlns:a14="http://schemas.microsoft.com/office/drawing/2010/main" val="0"/>
              </a:ext>
            </a:extLst>
          </a:blip>
          <a:srcRect b="5048"/>
          <a:stretch/>
        </p:blipFill>
        <p:spPr>
          <a:xfrm>
            <a:off x="2207568" y="1921886"/>
            <a:ext cx="7614592" cy="3920649"/>
          </a:xfrm>
          <a:prstGeom prst="roundRect">
            <a:avLst/>
          </a:prstGeom>
          <a:noFill/>
          <a:ln>
            <a:noFill/>
          </a:ln>
        </p:spPr>
      </p:pic>
    </p:spTree>
    <p:extLst>
      <p:ext uri="{BB962C8B-B14F-4D97-AF65-F5344CB8AC3E}">
        <p14:creationId xmlns:p14="http://schemas.microsoft.com/office/powerpoint/2010/main" val="376530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51040A-DED0-A14E-B28C-624AD9D538C8}"/>
              </a:ext>
            </a:extLst>
          </p:cNvPr>
          <p:cNvSpPr>
            <a:spLocks noGrp="1"/>
          </p:cNvSpPr>
          <p:nvPr>
            <p:ph type="body" sz="quarter" idx="10"/>
          </p:nvPr>
        </p:nvSpPr>
        <p:spPr>
          <a:xfrm>
            <a:off x="479376" y="2556242"/>
            <a:ext cx="5616624" cy="3393038"/>
          </a:xfrm>
        </p:spPr>
        <p:txBody>
          <a:bodyPr lIns="91440" tIns="45720" rIns="91440" bIns="45720" anchor="t"/>
          <a:lstStyle/>
          <a:p>
            <a:pPr marL="0" indent="0">
              <a:buNone/>
            </a:pPr>
            <a:r>
              <a:rPr lang="en-GB" b="1" dirty="0">
                <a:solidFill>
                  <a:schemeClr val="accent2"/>
                </a:solidFill>
              </a:rPr>
              <a:t>Reading practice sessions:</a:t>
            </a:r>
            <a:endParaRPr lang="en-GB" b="1" dirty="0">
              <a:solidFill>
                <a:schemeClr val="accent2"/>
              </a:solidFill>
              <a:cs typeface="Calibri"/>
            </a:endParaRPr>
          </a:p>
          <a:p>
            <a:endParaRPr lang="en-GB" dirty="0">
              <a:solidFill>
                <a:schemeClr val="tx1"/>
              </a:solidFill>
            </a:endParaRPr>
          </a:p>
        </p:txBody>
      </p:sp>
      <p:sp>
        <p:nvSpPr>
          <p:cNvPr id="5" name="Title 4">
            <a:extLst>
              <a:ext uri="{FF2B5EF4-FFF2-40B4-BE49-F238E27FC236}">
                <a16:creationId xmlns:a16="http://schemas.microsoft.com/office/drawing/2014/main" id="{EE6CCD5B-D6D2-5041-8332-77F5BAF0AECB}"/>
              </a:ext>
            </a:extLst>
          </p:cNvPr>
          <p:cNvSpPr>
            <a:spLocks noGrp="1"/>
          </p:cNvSpPr>
          <p:nvPr>
            <p:ph type="title"/>
          </p:nvPr>
        </p:nvSpPr>
        <p:spPr/>
        <p:txBody>
          <a:bodyPr/>
          <a:lstStyle/>
          <a:p>
            <a:r>
              <a:rPr lang="en-US"/>
              <a:t>How do we teach reading in books?</a:t>
            </a:r>
          </a:p>
        </p:txBody>
      </p:sp>
      <p:pic>
        <p:nvPicPr>
          <p:cNvPr id="1026" name="Picture 2" descr="Big Cat Phonics for Little Wandle Letters and Sounds Revised – Age 7+ – Parasports: Phase 4 Set 2">
            <a:extLst>
              <a:ext uri="{FF2B5EF4-FFF2-40B4-BE49-F238E27FC236}">
                <a16:creationId xmlns:a16="http://schemas.microsoft.com/office/drawing/2014/main" id="{E0180F0D-3F86-40EB-9E05-5BB781AAF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215" y="1758575"/>
            <a:ext cx="2326497" cy="3340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g Cat Phonics for Little Wandle Letters and Sounds Revised – Age 7+ – Roman Life: Phase 5 Set 2">
            <a:extLst>
              <a:ext uri="{FF2B5EF4-FFF2-40B4-BE49-F238E27FC236}">
                <a16:creationId xmlns:a16="http://schemas.microsoft.com/office/drawing/2014/main" id="{392BC091-5C72-48BC-A640-9366D7A39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484" y="1758575"/>
            <a:ext cx="2382751" cy="3393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g Cat Phonics for Little Wandle Letters and Sounds Revised – Age 7+ – The Lights in the Darkness: Phase 3 Set 2">
            <a:extLst>
              <a:ext uri="{FF2B5EF4-FFF2-40B4-BE49-F238E27FC236}">
                <a16:creationId xmlns:a16="http://schemas.microsoft.com/office/drawing/2014/main" id="{9C18B44A-B7DD-4053-B486-01D5DE567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680" y="3184495"/>
            <a:ext cx="2323261" cy="334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699B1BC-E66A-8E40-B1ED-E79D03D2F8BC}"/>
              </a:ext>
            </a:extLst>
          </p:cNvPr>
          <p:cNvSpPr txBox="1">
            <a:spLocks/>
          </p:cNvSpPr>
          <p:nvPr/>
        </p:nvSpPr>
        <p:spPr>
          <a:xfrm>
            <a:off x="263352" y="332656"/>
            <a:ext cx="9937104" cy="1152128"/>
          </a:xfrm>
          <a:prstGeom prst="rect">
            <a:avLst/>
          </a:prstGeom>
        </p:spPr>
        <p:txBody>
          <a:bodyPr anchor="b" anchorCtr="0"/>
          <a:lstStyle>
            <a:lvl1pPr algn="l"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EE7E30"/>
              </a:solidFill>
              <a:effectLst/>
              <a:uLnTx/>
              <a:uFillTx/>
              <a:latin typeface="Calibri" panose="020F0502020204030204"/>
              <a:ea typeface="+mj-ea"/>
              <a:cs typeface="+mj-cs"/>
              <a:sym typeface="Calibri" panose="020F0502020204030204" pitchFamily="34" charset="0"/>
            </a:endParaRPr>
          </a:p>
        </p:txBody>
      </p:sp>
      <p:sp>
        <p:nvSpPr>
          <p:cNvPr id="4" name="Title 3">
            <a:extLst>
              <a:ext uri="{FF2B5EF4-FFF2-40B4-BE49-F238E27FC236}">
                <a16:creationId xmlns:a16="http://schemas.microsoft.com/office/drawing/2014/main" id="{8481A8C2-E3D2-5A46-8FC1-D043DCBCF8E8}"/>
              </a:ext>
            </a:extLst>
          </p:cNvPr>
          <p:cNvSpPr>
            <a:spLocks noGrp="1"/>
          </p:cNvSpPr>
          <p:nvPr>
            <p:ph type="title"/>
          </p:nvPr>
        </p:nvSpPr>
        <p:spPr>
          <a:xfrm>
            <a:off x="479376" y="332656"/>
            <a:ext cx="8563438" cy="1152128"/>
          </a:xfrm>
        </p:spPr>
        <p:txBody>
          <a:bodyPr lIns="91440" tIns="45720" rIns="91440" bIns="45720" anchor="b" anchorCtr="0"/>
          <a:lstStyle/>
          <a:p>
            <a:r>
              <a:rPr lang="en-US"/>
              <a:t>We use assessment to match your child’s reading the right level of book</a:t>
            </a:r>
          </a:p>
        </p:txBody>
      </p:sp>
      <p:cxnSp>
        <p:nvCxnSpPr>
          <p:cNvPr id="5" name="Straight Arrow Connector 4">
            <a:extLst>
              <a:ext uri="{FF2B5EF4-FFF2-40B4-BE49-F238E27FC236}">
                <a16:creationId xmlns:a16="http://schemas.microsoft.com/office/drawing/2014/main" id="{D9C6E763-81F8-0149-844B-F8C29823E5E5}"/>
              </a:ext>
            </a:extLst>
          </p:cNvPr>
          <p:cNvCxnSpPr/>
          <p:nvPr/>
        </p:nvCxnSpPr>
        <p:spPr>
          <a:xfrm>
            <a:off x="5447928" y="4064263"/>
            <a:ext cx="936104" cy="0"/>
          </a:xfrm>
          <a:prstGeom prst="straightConnector1">
            <a:avLst/>
          </a:prstGeom>
          <a:ln w="47625">
            <a:tailEnd type="arrow" w="lg" len="me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FFF3167-A2DB-438C-97A5-5CA290B0701E}"/>
              </a:ext>
            </a:extLst>
          </p:cNvPr>
          <p:cNvPicPr>
            <a:picLocks noChangeAspect="1"/>
          </p:cNvPicPr>
          <p:nvPr/>
        </p:nvPicPr>
        <p:blipFill>
          <a:blip r:embed="rId3"/>
          <a:stretch>
            <a:fillRect/>
          </a:stretch>
        </p:blipFill>
        <p:spPr>
          <a:xfrm>
            <a:off x="750040" y="2114202"/>
            <a:ext cx="4417189" cy="3789643"/>
          </a:xfrm>
          <a:prstGeom prst="rect">
            <a:avLst/>
          </a:prstGeom>
        </p:spPr>
      </p:pic>
      <p:pic>
        <p:nvPicPr>
          <p:cNvPr id="4098" name="Picture 2" descr="Big Cat Phonics for Little Wandle Letters and Sounds Revised – Age 7+ – Down my Street: Phase 4 Set 2">
            <a:extLst>
              <a:ext uri="{FF2B5EF4-FFF2-40B4-BE49-F238E27FC236}">
                <a16:creationId xmlns:a16="http://schemas.microsoft.com/office/drawing/2014/main" id="{9AAC0579-367B-4B45-BEC6-777850CF2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57" y="1484784"/>
            <a:ext cx="2331997" cy="33314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g Cat Phonics for Little Wandle Letters and Sounds Revised – Age 7+ – Hello Feelings: Phase 5 Set 3">
            <a:extLst>
              <a:ext uri="{FF2B5EF4-FFF2-40B4-BE49-F238E27FC236}">
                <a16:creationId xmlns:a16="http://schemas.microsoft.com/office/drawing/2014/main" id="{8628A60F-B9F5-49A9-9687-01670E4386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7597" y="2259929"/>
            <a:ext cx="2360707" cy="33885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g Cat Phonics for Little Wandle Letters and Sounds Revised – Age 7+ – Zoom in: Phase 3 Set 2">
            <a:extLst>
              <a:ext uri="{FF2B5EF4-FFF2-40B4-BE49-F238E27FC236}">
                <a16:creationId xmlns:a16="http://schemas.microsoft.com/office/drawing/2014/main" id="{370708FE-A9CC-4D27-B693-22F28E3274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5853" y="3092225"/>
            <a:ext cx="2315340" cy="333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1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1C409-33E5-0C4B-8076-B55700B80BF1}"/>
              </a:ext>
            </a:extLst>
          </p:cNvPr>
          <p:cNvSpPr>
            <a:spLocks noGrp="1"/>
          </p:cNvSpPr>
          <p:nvPr>
            <p:ph type="body" sz="quarter" idx="10"/>
          </p:nvPr>
        </p:nvSpPr>
        <p:spPr>
          <a:xfrm>
            <a:off x="479376" y="1916832"/>
            <a:ext cx="5328592" cy="4392488"/>
          </a:xfrm>
        </p:spPr>
        <p:txBody>
          <a:bodyPr lIns="91440" tIns="45720" rIns="91440" bIns="45720" anchor="t"/>
          <a:lstStyle/>
          <a:p>
            <a:pPr marL="0" indent="0">
              <a:buNone/>
            </a:pPr>
            <a:r>
              <a:rPr lang="en-US" sz="2400" b="1" dirty="0">
                <a:solidFill>
                  <a:schemeClr val="accent2"/>
                </a:solidFill>
              </a:rPr>
              <a:t>This means that your child should: </a:t>
            </a:r>
            <a:endParaRPr lang="en-US" sz="2400" b="1" dirty="0">
              <a:solidFill>
                <a:schemeClr val="accent2"/>
              </a:solidFill>
              <a:cs typeface="Calibri"/>
            </a:endParaRPr>
          </a:p>
          <a:p>
            <a:r>
              <a:rPr lang="en-US" sz="2400" dirty="0">
                <a:solidFill>
                  <a:schemeClr val="accent2"/>
                </a:solidFill>
              </a:rPr>
              <a:t>know all the sounds and tricky words in their phonics book well- fluency</a:t>
            </a:r>
            <a:endParaRPr lang="en-US" sz="2400" dirty="0">
              <a:solidFill>
                <a:schemeClr val="accent2"/>
              </a:solidFill>
              <a:cs typeface="Calibri"/>
            </a:endParaRPr>
          </a:p>
          <a:p>
            <a:r>
              <a:rPr lang="en-US" sz="2400" dirty="0">
                <a:solidFill>
                  <a:schemeClr val="accent2"/>
                </a:solidFill>
              </a:rPr>
              <a:t>read many of the words by silent blending (in their head) – their reading will be automatic</a:t>
            </a:r>
            <a:endParaRPr lang="en-US" sz="2400" dirty="0">
              <a:solidFill>
                <a:schemeClr val="accent2"/>
              </a:solidFill>
              <a:cs typeface="Calibri"/>
            </a:endParaRPr>
          </a:p>
          <a:p>
            <a:r>
              <a:rPr lang="en-US" sz="2400" dirty="0">
                <a:solidFill>
                  <a:schemeClr val="accent2"/>
                </a:solidFill>
              </a:rPr>
              <a:t>only need to stop and sound out about 5% of the words by the time they bring the book home – but they should be able to do this on their own.</a:t>
            </a:r>
            <a:endParaRPr lang="en-US" sz="2400" dirty="0">
              <a:solidFill>
                <a:schemeClr val="accent2"/>
              </a:solidFill>
              <a:cs typeface="Calibri"/>
            </a:endParaRP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3" name="Title 2">
            <a:extLst>
              <a:ext uri="{FF2B5EF4-FFF2-40B4-BE49-F238E27FC236}">
                <a16:creationId xmlns:a16="http://schemas.microsoft.com/office/drawing/2014/main" id="{5D77FC48-7961-9849-B44F-999E708DB610}"/>
              </a:ext>
            </a:extLst>
          </p:cNvPr>
          <p:cNvSpPr>
            <a:spLocks noGrp="1"/>
          </p:cNvSpPr>
          <p:nvPr>
            <p:ph type="title"/>
          </p:nvPr>
        </p:nvSpPr>
        <p:spPr/>
        <p:txBody>
          <a:bodyPr vert="horz" lIns="91440" tIns="45720" rIns="91440" bIns="45720" rtlCol="0" anchor="ctr">
            <a:normAutofit/>
          </a:bodyPr>
          <a:lstStyle/>
          <a:p>
            <a:pPr eaLnBrk="1" hangingPunct="1"/>
            <a:r>
              <a:rPr lang="en-US" sz="3600"/>
              <a:t>Reading a book at the right level</a:t>
            </a:r>
          </a:p>
        </p:txBody>
      </p:sp>
      <p:pic>
        <p:nvPicPr>
          <p:cNvPr id="4" name="Picture 3">
            <a:extLst>
              <a:ext uri="{FF2B5EF4-FFF2-40B4-BE49-F238E27FC236}">
                <a16:creationId xmlns:a16="http://schemas.microsoft.com/office/drawing/2014/main" id="{90A0F354-7657-4808-AAF3-D9913E6DA8CF}"/>
              </a:ext>
            </a:extLst>
          </p:cNvPr>
          <p:cNvPicPr>
            <a:picLocks noChangeAspect="1"/>
          </p:cNvPicPr>
          <p:nvPr/>
        </p:nvPicPr>
        <p:blipFill>
          <a:blip r:embed="rId3"/>
          <a:stretch>
            <a:fillRect/>
          </a:stretch>
        </p:blipFill>
        <p:spPr>
          <a:xfrm>
            <a:off x="6096000" y="1716156"/>
            <a:ext cx="5237595" cy="3942522"/>
          </a:xfrm>
          <a:prstGeom prst="roundRect">
            <a:avLst/>
          </a:prstGeom>
        </p:spPr>
      </p:pic>
    </p:spTree>
    <p:extLst>
      <p:ext uri="{BB962C8B-B14F-4D97-AF65-F5344CB8AC3E}">
        <p14:creationId xmlns:p14="http://schemas.microsoft.com/office/powerpoint/2010/main" val="199997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4AC40-E2B1-BC49-BFC1-AB1227E350D5}"/>
              </a:ext>
            </a:extLst>
          </p:cNvPr>
          <p:cNvPicPr>
            <a:picLocks noChangeAspect="1"/>
          </p:cNvPicPr>
          <p:nvPr/>
        </p:nvPicPr>
        <p:blipFill>
          <a:blip r:embed="rId3">
            <a:alphaModFix amt="4000"/>
          </a:blip>
          <a:stretch>
            <a:fillRect/>
          </a:stretch>
        </p:blipFill>
        <p:spPr>
          <a:xfrm>
            <a:off x="263352" y="-1179512"/>
            <a:ext cx="8556550" cy="8935311"/>
          </a:xfrm>
          <a:prstGeom prst="rect">
            <a:avLst/>
          </a:prstGeom>
        </p:spPr>
      </p:pic>
      <p:sp>
        <p:nvSpPr>
          <p:cNvPr id="3" name="TextBox 2">
            <a:extLst>
              <a:ext uri="{FF2B5EF4-FFF2-40B4-BE49-F238E27FC236}">
                <a16:creationId xmlns:a16="http://schemas.microsoft.com/office/drawing/2014/main" id="{468005F6-CA72-7F49-9FE7-38E6A45AA721}"/>
              </a:ext>
            </a:extLst>
          </p:cNvPr>
          <p:cNvSpPr txBox="1"/>
          <p:nvPr/>
        </p:nvSpPr>
        <p:spPr>
          <a:xfrm>
            <a:off x="0" y="2780928"/>
            <a:ext cx="12191999" cy="10926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5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Calibri" panose="020F0502020204030204" pitchFamily="34" charset="0"/>
              </a:rPr>
              <a:t>Reading at home</a:t>
            </a:r>
          </a:p>
        </p:txBody>
      </p:sp>
    </p:spTree>
    <p:extLst>
      <p:ext uri="{BB962C8B-B14F-4D97-AF65-F5344CB8AC3E}">
        <p14:creationId xmlns:p14="http://schemas.microsoft.com/office/powerpoint/2010/main" val="2765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90c623-81a0-476f-984a-5b2ad478ef4f">
      <Terms xmlns="http://schemas.microsoft.com/office/infopath/2007/PartnerControls"/>
    </lcf76f155ced4ddcb4097134ff3c332f>
    <TaxCatchAll xmlns="6d6ce26d-438a-4f93-8ad7-b70bc8847f7f" xsi:nil="true"/>
    <_ip_UnifiedCompliancePolicyUIAction xmlns="http://schemas.microsoft.com/sharepoint/v3" xsi:nil="true"/>
    <_ip_UnifiedCompliancePolicyProperties xmlns="http://schemas.microsoft.com/sharepoint/v3" xsi:nil="true"/>
    <test xmlns="b390c623-81a0-476f-984a-5b2ad478ef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977DC1581EF449A9C26F70477327A5" ma:contentTypeVersion="30" ma:contentTypeDescription="Create a new document." ma:contentTypeScope="" ma:versionID="35786a64cc178860f23ff80c353c4dde">
  <xsd:schema xmlns:xsd="http://www.w3.org/2001/XMLSchema" xmlns:xs="http://www.w3.org/2001/XMLSchema" xmlns:p="http://schemas.microsoft.com/office/2006/metadata/properties" xmlns:ns1="http://schemas.microsoft.com/sharepoint/v3" xmlns:ns2="b390c623-81a0-476f-984a-5b2ad478ef4f" xmlns:ns3="6d6ce26d-438a-4f93-8ad7-b70bc8847f7f" targetNamespace="http://schemas.microsoft.com/office/2006/metadata/properties" ma:root="true" ma:fieldsID="7fe3d31e8bd86c0d8ab3c54843701607" ns1:_="" ns2:_="" ns3:_="">
    <xsd:import namespace="http://schemas.microsoft.com/sharepoint/v3"/>
    <xsd:import namespace="b390c623-81a0-476f-984a-5b2ad478ef4f"/>
    <xsd:import namespace="6d6ce26d-438a-4f93-8ad7-b70bc8847f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1:_ip_UnifiedCompliancePolicyProperties" minOccurs="0"/>
                <xsd:element ref="ns1:_ip_UnifiedCompliancePolicyUIAction" minOccurs="0"/>
                <xsd:element ref="ns2:MediaServiceSearchProperties" minOccurs="0"/>
                <xsd:element ref="ns2:test" minOccurs="0"/>
                <xsd:element ref="ns2:fda848d0-6872-4d01-a8fb-de8ee4635c5bCountryOrRegion" minOccurs="0"/>
                <xsd:element ref="ns2:fda848d0-6872-4d01-a8fb-de8ee4635c5bState" minOccurs="0"/>
                <xsd:element ref="ns2:fda848d0-6872-4d01-a8fb-de8ee4635c5bCity" minOccurs="0"/>
                <xsd:element ref="ns2:fda848d0-6872-4d01-a8fb-de8ee4635c5bPostalCode" minOccurs="0"/>
                <xsd:element ref="ns2:fda848d0-6872-4d01-a8fb-de8ee4635c5bStreet" minOccurs="0"/>
                <xsd:element ref="ns2:fda848d0-6872-4d01-a8fb-de8ee4635c5bGeoLoc" minOccurs="0"/>
                <xsd:element ref="ns2:fda848d0-6872-4d01-a8fb-de8ee4635c5bDispNam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90c623-81a0-476f-984a-5b2ad478e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745fcb-acba-4fe2-84db-a181863b317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test" ma:index="26" nillable="true" ma:displayName="test" ma:format="Dropdown" ma:internalName="test">
      <xsd:simpleType>
        <xsd:restriction base="dms:Unknown"/>
      </xsd:simpleType>
    </xsd:element>
    <xsd:element name="fda848d0-6872-4d01-a8fb-de8ee4635c5bCountryOrRegion" ma:index="27" nillable="true" ma:displayName="test: Country/Region" ma:internalName="CountryOrRegion" ma:readOnly="true">
      <xsd:simpleType>
        <xsd:restriction base="dms:Text"/>
      </xsd:simpleType>
    </xsd:element>
    <xsd:element name="fda848d0-6872-4d01-a8fb-de8ee4635c5bState" ma:index="28" nillable="true" ma:displayName="test: State" ma:internalName="State" ma:readOnly="true">
      <xsd:simpleType>
        <xsd:restriction base="dms:Text"/>
      </xsd:simpleType>
    </xsd:element>
    <xsd:element name="fda848d0-6872-4d01-a8fb-de8ee4635c5bCity" ma:index="29" nillable="true" ma:displayName="test: City" ma:internalName="City" ma:readOnly="true">
      <xsd:simpleType>
        <xsd:restriction base="dms:Text"/>
      </xsd:simpleType>
    </xsd:element>
    <xsd:element name="fda848d0-6872-4d01-a8fb-de8ee4635c5bPostalCode" ma:index="30" nillable="true" ma:displayName="test: Postal Code" ma:internalName="PostalCode" ma:readOnly="true">
      <xsd:simpleType>
        <xsd:restriction base="dms:Text"/>
      </xsd:simpleType>
    </xsd:element>
    <xsd:element name="fda848d0-6872-4d01-a8fb-de8ee4635c5bStreet" ma:index="31" nillable="true" ma:displayName="test: Street" ma:internalName="Street" ma:readOnly="true">
      <xsd:simpleType>
        <xsd:restriction base="dms:Text"/>
      </xsd:simpleType>
    </xsd:element>
    <xsd:element name="fda848d0-6872-4d01-a8fb-de8ee4635c5bGeoLoc" ma:index="32" nillable="true" ma:displayName="test: Coordinates" ma:internalName="GeoLoc" ma:readOnly="true">
      <xsd:simpleType>
        <xsd:restriction base="dms:Unknown"/>
      </xsd:simpleType>
    </xsd:element>
    <xsd:element name="fda848d0-6872-4d01-a8fb-de8ee4635c5bDispName" ma:index="33" nillable="true" ma:displayName="test: Name" ma:internalName="DispName" ma:readOnly="true">
      <xsd:simpleType>
        <xsd:restriction base="dms:Text"/>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ce26d-438a-4f93-8ad7-b70bc8847f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f4a544f-794c-4ace-950b-e93424860709}" ma:internalName="TaxCatchAll" ma:showField="CatchAllData" ma:web="6d6ce26d-438a-4f93-8ad7-b70bc8847f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33CF31-5FE2-436A-A2B4-22C02D581035}">
  <ds:schemaRefs>
    <ds:schemaRef ds:uri="6d6ce26d-438a-4f93-8ad7-b70bc8847f7f"/>
    <ds:schemaRef ds:uri="b390c623-81a0-476f-984a-5b2ad478ef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625A118-A614-4A41-B843-FEF7057E296B}">
  <ds:schemaRefs>
    <ds:schemaRef ds:uri="http://schemas.microsoft.com/sharepoint/v3/contenttype/forms"/>
  </ds:schemaRefs>
</ds:datastoreItem>
</file>

<file path=customXml/itemProps3.xml><?xml version="1.0" encoding="utf-8"?>
<ds:datastoreItem xmlns:ds="http://schemas.openxmlformats.org/officeDocument/2006/customXml" ds:itemID="{F3E516A6-253B-4149-8A12-82DCF703C37D}">
  <ds:schemaRefs>
    <ds:schemaRef ds:uri="6d6ce26d-438a-4f93-8ad7-b70bc8847f7f"/>
    <ds:schemaRef ds:uri="b390c623-81a0-476f-984a-5b2ad478ef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161</TotalTime>
  <Words>1063</Words>
  <Application>Microsoft Office PowerPoint</Application>
  <PresentationFormat>Widescreen</PresentationFormat>
  <Paragraphs>144</Paragraphs>
  <Slides>15</Slides>
  <Notes>15</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Arial,Sans-Serif</vt:lpstr>
      <vt:lpstr>Calibri</vt:lpstr>
      <vt:lpstr>Calibri Light</vt:lpstr>
      <vt:lpstr>Courier New</vt:lpstr>
      <vt:lpstr>Sassoon Infant Rg</vt:lpstr>
      <vt:lpstr>Normal body copy page</vt:lpstr>
      <vt:lpstr>Custom Design</vt:lpstr>
      <vt:lpstr>3_Normal body copy page</vt:lpstr>
      <vt:lpstr>4_Normal body copy page</vt:lpstr>
      <vt:lpstr>Phonics is:</vt:lpstr>
      <vt:lpstr>Terminology </vt:lpstr>
      <vt:lpstr>All the different ways to write  the phoneme /sh/:</vt:lpstr>
      <vt:lpstr>Spelling</vt:lpstr>
      <vt:lpstr>Pronunciation of Sounds Ph 5 (2 Mins)/ How we teach (2 mins)/ Tricky words (3 mins)</vt:lpstr>
      <vt:lpstr>How do we teach reading in books?</vt:lpstr>
      <vt:lpstr>We use assessment to match your child’s reading the right level of book</vt:lpstr>
      <vt:lpstr>Reading a book at the right level</vt:lpstr>
      <vt:lpstr>PowerPoint Presentation</vt:lpstr>
      <vt:lpstr>The most important thing you can do is read with your child</vt:lpstr>
      <vt:lpstr>Listening to your child read their phonics book</vt:lpstr>
      <vt:lpstr>Read to your child</vt:lpstr>
      <vt:lpstr>Supporting your child with phonics  https://www.littlewandlelettersandsounds.org.uk/resources/for-parents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sherrington</dc:creator>
  <cp:lastModifiedBy>Mrs Simmons</cp:lastModifiedBy>
  <cp:revision>7</cp:revision>
  <cp:lastPrinted>2021-06-23T14:18:45Z</cp:lastPrinted>
  <dcterms:modified xsi:type="dcterms:W3CDTF">2024-10-24T11:52:04Z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0x01010064977DC1581EF449A9C26F70477327A5</vt:lpwstr>
  </property>
  <property fmtid="{D5CDD505-2E9C-101B-9397-08002B2CF9AE}" pid="3" name="MediaServiceImageTags">
    <vt:lpwstr/>
  </property>
</Properties>
</file>